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24" r:id="rId3"/>
    <p:sldId id="393" r:id="rId5"/>
    <p:sldId id="414" r:id="rId6"/>
    <p:sldId id="395" r:id="rId7"/>
    <p:sldId id="396" r:id="rId8"/>
    <p:sldId id="399" r:id="rId9"/>
    <p:sldId id="400" r:id="rId10"/>
    <p:sldId id="401" r:id="rId11"/>
    <p:sldId id="405" r:id="rId12"/>
    <p:sldId id="407" r:id="rId13"/>
    <p:sldId id="412" r:id="rId14"/>
    <p:sldId id="413" r:id="rId15"/>
    <p:sldId id="326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汉仪超粗宋简" panose="02010600000101010101" charset="-122"/>
      <p:regular r:id="rId21"/>
    </p:embeddedFont>
    <p:embeddedFont>
      <p:font typeface="清雅黑体" panose="00000500000000000000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华文细黑" panose="02010600040101010101" pitchFamily="2" charset="-122"/>
      <p:regular r:id="rId27"/>
    </p:embeddedFont>
    <p:embeddedFont>
      <p:font typeface="MiSans Normal" panose="00000500000000000000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1" autoAdjust="0"/>
    <p:restoredTop sz="94562" autoAdjust="0"/>
  </p:normalViewPr>
  <p:slideViewPr>
    <p:cSldViewPr snapToGrid="0" showGuides="1">
      <p:cViewPr varScale="1">
        <p:scale>
          <a:sx n="117" d="100"/>
          <a:sy n="117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42.xml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8A92-14F7-4C7F-B8D4-D87D953AA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4229C-0685-4DA7-88E4-439C5F9DD5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4229C-0685-4DA7-88E4-439C5F9DD5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0BCA296-FB87-4D4B-A423-E6C1BCC4B3C0}" type="slidenum">
              <a:rPr lang="en-US" altLang="zh-CN" smtClean="0">
                <a:latin typeface="Arial" panose="020B0604020202020204" pitchFamily="34" charset="0"/>
                <a:ea typeface="华文细黑" panose="02010600040101010101" pitchFamily="2" charset="-122"/>
              </a:rPr>
            </a:fld>
            <a:endParaRPr lang="en-US" altLang="zh-CN"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0BCA296-FB87-4D4B-A423-E6C1BCC4B3C0}" type="slidenum">
              <a:rPr lang="en-US" altLang="zh-CN" smtClean="0">
                <a:latin typeface="Arial" panose="020B0604020202020204" pitchFamily="34" charset="0"/>
                <a:ea typeface="华文细黑" panose="02010600040101010101" pitchFamily="2" charset="-122"/>
              </a:rPr>
            </a:fld>
            <a:endParaRPr lang="en-US" altLang="zh-CN"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4229C-0685-4DA7-88E4-439C5F9DD5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/>
          <p:cNvSpPr/>
          <p:nvPr userDrawn="1"/>
        </p:nvSpPr>
        <p:spPr>
          <a:xfrm>
            <a:off x="5520236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/>
          <p:cNvSpPr/>
          <p:nvPr userDrawn="1"/>
        </p:nvSpPr>
        <p:spPr>
          <a:xfrm>
            <a:off x="5520236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674"/>
            <a:ext cx="12192000" cy="6905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71" y="3805382"/>
            <a:ext cx="5293400" cy="2461491"/>
          </a:xfrm>
          <a:prstGeom prst="rect">
            <a:avLst/>
          </a:prstGeom>
        </p:spPr>
      </p:pic>
    </p:spTree>
  </p:cSld>
  <p:clrMapOvr>
    <a:masterClrMapping/>
  </p:clrMapOvr>
  <p:transition spd="slow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0"/>
            <a:ext cx="12191999" cy="68569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" y="133727"/>
            <a:ext cx="1518539" cy="861109"/>
          </a:xfrm>
          <a:prstGeom prst="rect">
            <a:avLst/>
          </a:prstGeom>
        </p:spPr>
      </p:pic>
    </p:spTree>
  </p:cSld>
  <p:clrMapOvr>
    <a:masterClrMapping/>
  </p:clrMapOvr>
  <p:transition spd="slow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图片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-1588"/>
            <a:ext cx="1219041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2"/>
            <a:ext cx="10972800" cy="1142647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139F-753B-4990-A652-8C4C3743F06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EEA6-61FB-4657-8D0C-FFDF2C4C47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2"/>
            <a:ext cx="10972800" cy="1142647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8A56-FC8B-4D01-A38D-647EC37A637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B0C26-EBBA-45EB-940E-5C10459950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29789"/>
            <a:ext cx="10363200" cy="1470661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165" indent="0" algn="ctr">
              <a:buNone/>
              <a:defRPr/>
            </a:lvl4pPr>
            <a:lvl5pPr marL="2437765" indent="0" algn="ctr">
              <a:buNone/>
              <a:defRPr/>
            </a:lvl5pPr>
            <a:lvl6pPr marL="3047365" indent="0" algn="ctr">
              <a:buNone/>
              <a:defRPr/>
            </a:lvl6pPr>
            <a:lvl7pPr marL="3656965" indent="0" algn="ctr">
              <a:buNone/>
              <a:defRPr/>
            </a:lvl7pPr>
            <a:lvl8pPr marL="4266565" indent="0" algn="ctr">
              <a:buNone/>
              <a:defRPr/>
            </a:lvl8pPr>
            <a:lvl9pPr marL="487616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34.jpeg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image" Target="../media/image33.jpe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22.xml"/><Relationship Id="rId11" Type="http://schemas.openxmlformats.org/officeDocument/2006/relationships/image" Target="../media/image35.png"/><Relationship Id="rId10" Type="http://schemas.openxmlformats.org/officeDocument/2006/relationships/tags" Target="../tags/tag121.xml"/><Relationship Id="rId1" Type="http://schemas.openxmlformats.org/officeDocument/2006/relationships/tags" Target="../tags/tag1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141.xml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36.jpeg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9.xml"/><Relationship Id="rId7" Type="http://schemas.openxmlformats.org/officeDocument/2006/relationships/image" Target="../media/image14.png"/><Relationship Id="rId6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image" Target="../media/image17.png"/><Relationship Id="rId6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tags" Target="../tags/tag12.xml"/><Relationship Id="rId3" Type="http://schemas.openxmlformats.org/officeDocument/2006/relationships/image" Target="../media/image15.png"/><Relationship Id="rId2" Type="http://schemas.openxmlformats.org/officeDocument/2006/relationships/tags" Target="../tags/tag11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6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19.png"/><Relationship Id="rId7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4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tags" Target="../tags/tag28.xml"/><Relationship Id="rId4" Type="http://schemas.openxmlformats.org/officeDocument/2006/relationships/image" Target="../media/image20.png"/><Relationship Id="rId33" Type="http://schemas.openxmlformats.org/officeDocument/2006/relationships/notesSlide" Target="../notesSlides/notesSlide4.xml"/><Relationship Id="rId32" Type="http://schemas.openxmlformats.org/officeDocument/2006/relationships/slideLayout" Target="../slideLayouts/slideLayout3.xml"/><Relationship Id="rId31" Type="http://schemas.openxmlformats.org/officeDocument/2006/relationships/tags" Target="../tags/tag51.xml"/><Relationship Id="rId30" Type="http://schemas.openxmlformats.org/officeDocument/2006/relationships/image" Target="../media/image23.png"/><Relationship Id="rId3" Type="http://schemas.openxmlformats.org/officeDocument/2006/relationships/tags" Target="../tags/tag27.xml"/><Relationship Id="rId29" Type="http://schemas.openxmlformats.org/officeDocument/2006/relationships/tags" Target="../tags/tag50.xml"/><Relationship Id="rId28" Type="http://schemas.openxmlformats.org/officeDocument/2006/relationships/image" Target="../media/image22.png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6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53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image" Target="../media/image26.png"/><Relationship Id="rId13" Type="http://schemas.openxmlformats.org/officeDocument/2006/relationships/tags" Target="../tags/tag62.xml"/><Relationship Id="rId12" Type="http://schemas.openxmlformats.org/officeDocument/2006/relationships/image" Target="../media/image25.png"/><Relationship Id="rId11" Type="http://schemas.openxmlformats.org/officeDocument/2006/relationships/tags" Target="../tags/tag61.xml"/><Relationship Id="rId10" Type="http://schemas.openxmlformats.org/officeDocument/2006/relationships/image" Target="../media/image24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image" Target="../media/image27.jpeg"/><Relationship Id="rId3" Type="http://schemas.openxmlformats.org/officeDocument/2006/relationships/tags" Target="../tags/tag83.xml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102.xml"/><Relationship Id="rId24" Type="http://schemas.openxmlformats.org/officeDocument/2006/relationships/image" Target="../media/image29.png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2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image" Target="../media/image32.png"/><Relationship Id="rId6" Type="http://schemas.openxmlformats.org/officeDocument/2006/relationships/tags" Target="../tags/tag106.xml"/><Relationship Id="rId5" Type="http://schemas.openxmlformats.org/officeDocument/2006/relationships/image" Target="../media/image31.jpeg"/><Relationship Id="rId4" Type="http://schemas.openxmlformats.org/officeDocument/2006/relationships/tags" Target="../tags/tag105.xml"/><Relationship Id="rId3" Type="http://schemas.openxmlformats.org/officeDocument/2006/relationships/image" Target="../media/image30.png"/><Relationship Id="rId2" Type="http://schemas.openxmlformats.org/officeDocument/2006/relationships/tags" Target="../tags/tag10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674"/>
            <a:ext cx="12192000" cy="6905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42" y="3402429"/>
            <a:ext cx="7431157" cy="34555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67" y="1028920"/>
            <a:ext cx="1711333" cy="1241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24" y="1806384"/>
            <a:ext cx="1820420" cy="91104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5630" y="2000250"/>
            <a:ext cx="99764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5400"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+mn-ea"/>
              </a:rPr>
              <a:t>江西南铁商务旅行服务有限公司</a:t>
            </a:r>
            <a:br>
              <a:rPr lang="en-US" altLang="zh-CN" sz="5400"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+mn-ea"/>
              </a:rPr>
            </a:br>
            <a:r>
              <a:rPr lang="zh-CN" altLang="zh-CN" sz="5400"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+mn-ea"/>
              </a:rPr>
              <a:t>餐吧员招聘简章</a:t>
            </a:r>
            <a:endParaRPr lang="zh-CN" altLang="en-US" sz="5400" b="1">
              <a:ln w="3175">
                <a:solidFill>
                  <a:schemeClr val="bg1"/>
                </a:solidFill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95423" y="2947874"/>
            <a:ext cx="712381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8105" y="106680"/>
            <a:ext cx="1593850" cy="15938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9100" y="5304790"/>
            <a:ext cx="406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>
                <a:latin typeface="清雅黑体" panose="00000500000000000000" charset="-122"/>
                <a:ea typeface="清雅黑体" panose="00000500000000000000" charset="-122"/>
                <a:cs typeface="清雅黑体" panose="00000500000000000000" charset="-122"/>
              </a:rPr>
              <a:t>报名联系人:13696887881（林先生）</a:t>
            </a:r>
            <a:endParaRPr lang="zh-CN" altLang="en-US" sz="2000">
              <a:latin typeface="清雅黑体" panose="00000500000000000000" charset="-122"/>
              <a:ea typeface="清雅黑体" panose="00000500000000000000" charset="-122"/>
              <a:cs typeface="清雅黑体" panose="00000500000000000000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>
                <a:latin typeface="清雅黑体" panose="00000500000000000000" charset="-122"/>
                <a:ea typeface="清雅黑体" panose="00000500000000000000" charset="-122"/>
                <a:cs typeface="清雅黑体" panose="00000500000000000000" charset="-122"/>
              </a:rPr>
              <a:t>             </a:t>
            </a:r>
            <a:r>
              <a:rPr lang="zh-CN" altLang="en-US" sz="2000">
                <a:latin typeface="清雅黑体" panose="00000500000000000000" charset="-122"/>
                <a:ea typeface="清雅黑体" panose="00000500000000000000" charset="-122"/>
                <a:cs typeface="清雅黑体" panose="00000500000000000000" charset="-122"/>
              </a:rPr>
              <a:t>19285904382（王先生）</a:t>
            </a:r>
            <a:endParaRPr lang="zh-CN" altLang="en-US" sz="2000">
              <a:latin typeface="清雅黑体" panose="00000500000000000000" charset="-122"/>
              <a:ea typeface="清雅黑体" panose="00000500000000000000" charset="-122"/>
              <a:cs typeface="清雅黑体" panose="000005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剪去同侧角的矩形 24"/>
          <p:cNvSpPr/>
          <p:nvPr>
            <p:custDataLst>
              <p:tags r:id="rId1"/>
            </p:custDataLst>
          </p:nvPr>
        </p:nvSpPr>
        <p:spPr>
          <a:xfrm>
            <a:off x="635" y="5349240"/>
            <a:ext cx="12192000" cy="1508125"/>
          </a:xfrm>
          <a:prstGeom prst="snip2SameRect">
            <a:avLst>
              <a:gd name="adj1" fmla="val 50000"/>
              <a:gd name="adj2" fmla="val 1010"/>
            </a:avLst>
          </a:prstGeom>
          <a:gradFill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07235" y="360000"/>
            <a:ext cx="10800000" cy="720000"/>
          </a:xfr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六、食宿情况及其他要求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3"/>
            </p:custDataLst>
          </p:nvPr>
        </p:nvSpPr>
        <p:spPr>
          <a:xfrm>
            <a:off x="7885430" y="1598295"/>
            <a:ext cx="3611880" cy="4023995"/>
          </a:xfrm>
          <a:prstGeom prst="roundRect">
            <a:avLst>
              <a:gd name="adj" fmla="val 4844"/>
            </a:avLst>
          </a:prstGeom>
          <a:gradFill>
            <a:gsLst>
              <a:gs pos="100000">
                <a:schemeClr val="accent1">
                  <a:alpha val="7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0"/>
          </a:gradFill>
          <a:ln w="12700">
            <a:gradFill>
              <a:gsLst>
                <a:gs pos="100000">
                  <a:schemeClr val="accent1">
                    <a:alpha val="44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16200000" scaled="1"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pexels-medhat-ayad-122846-44759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6304" b="6304"/>
          <a:stretch>
            <a:fillRect/>
          </a:stretch>
        </p:blipFill>
        <p:spPr>
          <a:xfrm>
            <a:off x="8002270" y="1690370"/>
            <a:ext cx="3378835" cy="3931285"/>
          </a:xfrm>
          <a:prstGeom prst="roundRect">
            <a:avLst>
              <a:gd name="adj" fmla="val 3007"/>
            </a:avLst>
          </a:prstGeom>
          <a:solidFill>
            <a:schemeClr val="accent1"/>
          </a:solidFill>
          <a:ln w="6350">
            <a:solidFill>
              <a:schemeClr val="accent1">
                <a:alpha val="50000"/>
              </a:schemeClr>
            </a:solidFill>
          </a:ln>
          <a:effectLst>
            <a:reflection blurRad="6350" stA="50000" endA="300" endPos="20000" dist="254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20" name="圆角矩形 19"/>
          <p:cNvSpPr/>
          <p:nvPr>
            <p:custDataLst>
              <p:tags r:id="rId6"/>
            </p:custDataLst>
          </p:nvPr>
        </p:nvSpPr>
        <p:spPr>
          <a:xfrm>
            <a:off x="4284980" y="1764030"/>
            <a:ext cx="3611880" cy="3959225"/>
          </a:xfrm>
          <a:prstGeom prst="roundRect">
            <a:avLst>
              <a:gd name="adj" fmla="val 4923"/>
            </a:avLst>
          </a:prstGeom>
          <a:gradFill>
            <a:gsLst>
              <a:gs pos="100000">
                <a:schemeClr val="accent1">
                  <a:alpha val="7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0"/>
          </a:gradFill>
          <a:ln w="12700">
            <a:gradFill>
              <a:gsLst>
                <a:gs pos="100000">
                  <a:schemeClr val="accent1">
                    <a:alpha val="44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16200000" scaled="1"/>
            </a:gra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E:/设计图片素材3/pexels-pnw-prod-8250983.jpgpexels-pnw-prod-825098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8704" b="8704"/>
          <a:stretch>
            <a:fillRect/>
          </a:stretch>
        </p:blipFill>
        <p:spPr>
          <a:xfrm>
            <a:off x="4382135" y="1864995"/>
            <a:ext cx="3417570" cy="3757930"/>
          </a:xfrm>
          <a:prstGeom prst="roundRect">
            <a:avLst>
              <a:gd name="adj" fmla="val 4069"/>
            </a:avLst>
          </a:prstGeom>
          <a:solidFill>
            <a:schemeClr val="accent1"/>
          </a:solidFill>
          <a:ln w="6350">
            <a:solidFill>
              <a:schemeClr val="accent1">
                <a:alpha val="50000"/>
              </a:schemeClr>
            </a:solidFill>
          </a:ln>
          <a:effectLst>
            <a:reflection blurRad="6350" stA="50000" endA="300" endPos="20500" dist="25400" dir="5400000" sy="-100000" algn="bl" rotWithShape="0"/>
          </a:effectLst>
        </p:spPr>
      </p:pic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684530" y="1598295"/>
            <a:ext cx="3611880" cy="4023995"/>
          </a:xfrm>
          <a:prstGeom prst="roundRect">
            <a:avLst>
              <a:gd name="adj" fmla="val 4923"/>
            </a:avLst>
          </a:prstGeom>
          <a:gradFill>
            <a:gsLst>
              <a:gs pos="100000">
                <a:schemeClr val="accent1">
                  <a:alpha val="7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0"/>
          </a:gradFill>
          <a:ln w="12700">
            <a:gradFill>
              <a:gsLst>
                <a:gs pos="100000">
                  <a:schemeClr val="accent1">
                    <a:alpha val="44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16200000" scaled="1"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E:/设计图片素材3/bilal-mansuri-mGI8b4KFoFM-unsplash.jpgbilal-mansuri-mGI8b4KFoFM-unsplash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6999" b="6999"/>
          <a:stretch>
            <a:fillRect/>
          </a:stretch>
        </p:blipFill>
        <p:spPr>
          <a:xfrm>
            <a:off x="774065" y="1690370"/>
            <a:ext cx="3433445" cy="3931285"/>
          </a:xfrm>
          <a:prstGeom prst="roundRect">
            <a:avLst>
              <a:gd name="adj" fmla="val 2959"/>
            </a:avLst>
          </a:prstGeom>
          <a:solidFill>
            <a:schemeClr val="accent1"/>
          </a:solidFill>
          <a:ln w="6350">
            <a:solidFill>
              <a:schemeClr val="accent1">
                <a:alpha val="50000"/>
              </a:schemeClr>
            </a:solidFill>
          </a:ln>
          <a:effectLst>
            <a:reflection blurRad="6350" stA="50000" endA="300" endPos="20000" dist="25400" dir="5400000" sy="-100000" algn="bl" rotWithShape="0"/>
          </a:effectLst>
          <a:scene3d>
            <a:camera prst="perspectiveRight"/>
            <a:lightRig rig="threePt" dir="t"/>
          </a:scene3d>
        </p:spPr>
      </p:pic>
    </p:spTree>
    <p:custDataLst>
      <p:tags r:id="rId12"/>
    </p:custDataLst>
  </p:cSld>
  <p:clrMapOvr>
    <a:masterClrMapping/>
  </p:clrMapOvr>
  <p:transition spd="slow" advTm="3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2"/>
          <p:cNvSpPr/>
          <p:nvPr>
            <p:custDataLst>
              <p:tags r:id="rId1"/>
            </p:custDataLst>
          </p:nvPr>
        </p:nvSpPr>
        <p:spPr>
          <a:xfrm rot="238948">
            <a:off x="6336348" y="1780223"/>
            <a:ext cx="5159375" cy="4611000"/>
          </a:xfrm>
          <a:prstGeom prst="roundRect">
            <a:avLst>
              <a:gd name="adj" fmla="val 3030"/>
            </a:avLst>
          </a:prstGeom>
          <a:gradFill>
            <a:gsLst>
              <a:gs pos="0">
                <a:schemeClr val="accent2">
                  <a:lumMod val="45000"/>
                  <a:lumOff val="55000"/>
                  <a:alpha val="2000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9" name="圆角矩形 2"/>
          <p:cNvSpPr/>
          <p:nvPr>
            <p:custDataLst>
              <p:tags r:id="rId2"/>
            </p:custDataLst>
          </p:nvPr>
        </p:nvSpPr>
        <p:spPr>
          <a:xfrm rot="238948">
            <a:off x="697548" y="1780223"/>
            <a:ext cx="5159375" cy="4611000"/>
          </a:xfrm>
          <a:prstGeom prst="roundRect">
            <a:avLst>
              <a:gd name="adj" fmla="val 2979"/>
            </a:avLst>
          </a:prstGeom>
          <a:gradFill>
            <a:gsLst>
              <a:gs pos="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 useBgFill="1"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697548" y="1876743"/>
            <a:ext cx="5159375" cy="4690110"/>
          </a:xfrm>
          <a:prstGeom prst="roundRect">
            <a:avLst>
              <a:gd name="adj" fmla="val 2979"/>
            </a:avLst>
          </a:prstGeom>
          <a:ln>
            <a:noFill/>
          </a:ln>
          <a:effectLst>
            <a:outerShdw blurRad="152400" sx="102000" sy="102000" algn="c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p>
            <a:pPr indent="0" algn="just" fontAlgn="auto">
              <a:lnSpc>
                <a:spcPct val="130000"/>
              </a:lnSpc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 useBgFill="1">
        <p:nvSpPr>
          <p:cNvPr id="12" name="圆角矩形 11"/>
          <p:cNvSpPr/>
          <p:nvPr>
            <p:custDataLst>
              <p:tags r:id="rId4"/>
            </p:custDataLst>
          </p:nvPr>
        </p:nvSpPr>
        <p:spPr>
          <a:xfrm>
            <a:off x="6338253" y="1876743"/>
            <a:ext cx="5159375" cy="4690110"/>
          </a:xfrm>
          <a:prstGeom prst="roundRect">
            <a:avLst>
              <a:gd name="adj" fmla="val 2979"/>
            </a:avLst>
          </a:prstGeom>
          <a:ln>
            <a:noFill/>
          </a:ln>
          <a:effectLst>
            <a:outerShdw blurRad="152400" sx="102000" sy="102000" algn="c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360045" rIns="360045" numCol="1" spcCol="0" rtlCol="0" fromWordArt="0" anchor="ctr" anchorCtr="0" forceAA="0" compatLnSpc="1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5"/>
            </p:custDataLst>
          </p:nvPr>
        </p:nvSpPr>
        <p:spPr>
          <a:xfrm>
            <a:off x="695008" y="1876743"/>
            <a:ext cx="5159375" cy="4690110"/>
          </a:xfrm>
          <a:prstGeom prst="roundRect">
            <a:avLst>
              <a:gd name="adj" fmla="val 2979"/>
            </a:avLst>
          </a:prstGeom>
          <a:solidFill>
            <a:srgbClr val="FFFFFF">
              <a:alpha val="20000"/>
            </a:srgbClr>
          </a:solidFill>
          <a:ln>
            <a:solidFill>
              <a:srgbClr val="FFFFFF">
                <a:alpha val="20000"/>
              </a:srgb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tIns="46990" rIns="360045" rtlCol="0" anchor="ctr" anchorCtr="0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不包吃住，车上有乘务餐5元/餐自费，协调住宿，每人每月交300-500元左右（福州、厦门），南昌每人每月200元左右，自己交现金，水电费自理，出乘外地过夜的，免费安排住宿。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6338253" y="1876743"/>
            <a:ext cx="5159375" cy="4690110"/>
          </a:xfrm>
          <a:prstGeom prst="roundRect">
            <a:avLst>
              <a:gd name="adj" fmla="val 2979"/>
            </a:avLst>
          </a:prstGeom>
          <a:solidFill>
            <a:srgbClr val="FFFFFF">
              <a:alpha val="20000"/>
            </a:srgbClr>
          </a:solidFill>
          <a:ln>
            <a:solidFill>
              <a:srgbClr val="FFFFFF">
                <a:alpha val="20000"/>
              </a:srgb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360045" tIns="46990" rIns="360045" numCol="1" spcCol="0" rtlCol="0" fromWordArt="0" anchor="ctr" anchorCtr="0" forceAA="0" compatLnSpc="1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其他要求：1、无犯罪记录证明。2、两张身份证复印件，四张1寸彩色照片（底色不限）。3、健康证、工商银行卡（工资卡）4、入职培训时间10天，学校理论培训7天，跟车3天。5、不收取任何费用。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slow" advTm="3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38325" y="365760"/>
            <a:ext cx="5377180" cy="918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七、培训风采</a:t>
            </a:r>
            <a:endParaRPr lang="zh-CN" altLang="en-US" sz="36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任意多边形: 形状 1435"/>
          <p:cNvSpPr/>
          <p:nvPr>
            <p:custDataLst>
              <p:tags r:id="rId1"/>
            </p:custDataLst>
          </p:nvPr>
        </p:nvSpPr>
        <p:spPr>
          <a:xfrm>
            <a:off x="4463415" y="2701290"/>
            <a:ext cx="3436620" cy="3176905"/>
          </a:xfrm>
          <a:custGeom>
            <a:avLst/>
            <a:gdLst>
              <a:gd name="connsiteX0" fmla="*/ 1433179 w 1438179"/>
              <a:gd name="connsiteY0" fmla="*/ 590 h 1244822"/>
              <a:gd name="connsiteX1" fmla="*/ 731092 w 1438179"/>
              <a:gd name="connsiteY1" fmla="*/ 11543 h 1244822"/>
              <a:gd name="connsiteX2" fmla="*/ 4906 w 1438179"/>
              <a:gd name="connsiteY2" fmla="*/ -268 h 1244822"/>
              <a:gd name="connsiteX3" fmla="*/ -47 w 1438179"/>
              <a:gd name="connsiteY3" fmla="*/ -268 h 1244822"/>
              <a:gd name="connsiteX4" fmla="*/ -47 w 1438179"/>
              <a:gd name="connsiteY4" fmla="*/ 1244555 h 1244822"/>
              <a:gd name="connsiteX5" fmla="*/ 4906 w 1438179"/>
              <a:gd name="connsiteY5" fmla="*/ 1244555 h 1244822"/>
              <a:gd name="connsiteX6" fmla="*/ 731092 w 1438179"/>
              <a:gd name="connsiteY6" fmla="*/ 1232743 h 1244822"/>
              <a:gd name="connsiteX7" fmla="*/ 1433179 w 1438179"/>
              <a:gd name="connsiteY7" fmla="*/ 1243697 h 1244822"/>
              <a:gd name="connsiteX8" fmla="*/ 1438132 w 1438179"/>
              <a:gd name="connsiteY8" fmla="*/ 1243697 h 1244822"/>
              <a:gd name="connsiteX9" fmla="*/ 1438132 w 1438179"/>
              <a:gd name="connsiteY9" fmla="*/ 399 h 124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8179" h="1244822">
                <a:moveTo>
                  <a:pt x="1433179" y="590"/>
                </a:moveTo>
                <a:cubicBezTo>
                  <a:pt x="1208104" y="7733"/>
                  <a:pt x="972931" y="11543"/>
                  <a:pt x="731092" y="11543"/>
                </a:cubicBezTo>
                <a:cubicBezTo>
                  <a:pt x="480584" y="11543"/>
                  <a:pt x="237220" y="7448"/>
                  <a:pt x="4906" y="-268"/>
                </a:cubicBezTo>
                <a:lnTo>
                  <a:pt x="-47" y="-268"/>
                </a:lnTo>
                <a:lnTo>
                  <a:pt x="-47" y="1244555"/>
                </a:lnTo>
                <a:lnTo>
                  <a:pt x="4906" y="1244555"/>
                </a:lnTo>
                <a:cubicBezTo>
                  <a:pt x="237220" y="1236839"/>
                  <a:pt x="480584" y="1232743"/>
                  <a:pt x="731092" y="1232743"/>
                </a:cubicBezTo>
                <a:cubicBezTo>
                  <a:pt x="972931" y="1232743"/>
                  <a:pt x="1208104" y="1236553"/>
                  <a:pt x="1433179" y="1243697"/>
                </a:cubicBezTo>
                <a:lnTo>
                  <a:pt x="1438132" y="1243697"/>
                </a:lnTo>
                <a:lnTo>
                  <a:pt x="1438132" y="399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任意多边形: 形状 1434"/>
          <p:cNvSpPr/>
          <p:nvPr>
            <p:custDataLst>
              <p:tags r:id="rId2"/>
            </p:custDataLst>
          </p:nvPr>
        </p:nvSpPr>
        <p:spPr>
          <a:xfrm>
            <a:off x="861060" y="2437130"/>
            <a:ext cx="3423285" cy="3736340"/>
          </a:xfrm>
          <a:custGeom>
            <a:avLst/>
            <a:gdLst>
              <a:gd name="connsiteX0" fmla="*/ 1433084 w 1438084"/>
              <a:gd name="connsiteY0" fmla="*/ 110889 h 1465516"/>
              <a:gd name="connsiteX1" fmla="*/ -47 w 1438084"/>
              <a:gd name="connsiteY1" fmla="*/ -268 h 1465516"/>
              <a:gd name="connsiteX2" fmla="*/ -47 w 1438084"/>
              <a:gd name="connsiteY2" fmla="*/ 1465249 h 1465516"/>
              <a:gd name="connsiteX3" fmla="*/ 13097 w 1438084"/>
              <a:gd name="connsiteY3" fmla="*/ 1465249 h 1465516"/>
              <a:gd name="connsiteX4" fmla="*/ 1433084 w 1438084"/>
              <a:gd name="connsiteY4" fmla="*/ 1355711 h 1465516"/>
              <a:gd name="connsiteX5" fmla="*/ 1438037 w 1438084"/>
              <a:gd name="connsiteY5" fmla="*/ 1355711 h 1465516"/>
              <a:gd name="connsiteX6" fmla="*/ 1438037 w 1438084"/>
              <a:gd name="connsiteY6" fmla="*/ 111079 h 146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084" h="1465516">
                <a:moveTo>
                  <a:pt x="1433084" y="110889"/>
                </a:moveTo>
                <a:cubicBezTo>
                  <a:pt x="875491" y="92410"/>
                  <a:pt x="380953" y="53167"/>
                  <a:pt x="-47" y="-268"/>
                </a:cubicBezTo>
                <a:lnTo>
                  <a:pt x="-47" y="1465249"/>
                </a:lnTo>
                <a:lnTo>
                  <a:pt x="13097" y="1465249"/>
                </a:lnTo>
                <a:cubicBezTo>
                  <a:pt x="392287" y="1412861"/>
                  <a:pt x="882063" y="1374190"/>
                  <a:pt x="1433084" y="1355711"/>
                </a:cubicBezTo>
                <a:lnTo>
                  <a:pt x="1438037" y="1355711"/>
                </a:lnTo>
                <a:lnTo>
                  <a:pt x="1438037" y="11107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任意多边形: 形状 1436"/>
          <p:cNvSpPr/>
          <p:nvPr>
            <p:custDataLst>
              <p:tags r:id="rId3"/>
            </p:custDataLst>
          </p:nvPr>
        </p:nvSpPr>
        <p:spPr>
          <a:xfrm>
            <a:off x="8071485" y="2436495"/>
            <a:ext cx="3424555" cy="3736975"/>
          </a:xfrm>
          <a:custGeom>
            <a:avLst/>
            <a:gdLst>
              <a:gd name="connsiteX0" fmla="*/ -47 w 1438084"/>
              <a:gd name="connsiteY0" fmla="*/ 108603 h 1460468"/>
              <a:gd name="connsiteX1" fmla="*/ -47 w 1438084"/>
              <a:gd name="connsiteY1" fmla="*/ 1351520 h 1460468"/>
              <a:gd name="connsiteX2" fmla="*/ 4906 w 1438084"/>
              <a:gd name="connsiteY2" fmla="*/ 1351520 h 1460468"/>
              <a:gd name="connsiteX3" fmla="*/ 1438037 w 1438084"/>
              <a:gd name="connsiteY3" fmla="*/ 1460201 h 1460468"/>
              <a:gd name="connsiteX4" fmla="*/ 1438037 w 1438084"/>
              <a:gd name="connsiteY4" fmla="*/ -268 h 1460468"/>
              <a:gd name="connsiteX5" fmla="*/ 4906 w 1438084"/>
              <a:gd name="connsiteY5" fmla="*/ 108413 h 14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084" h="1460468">
                <a:moveTo>
                  <a:pt x="-47" y="108603"/>
                </a:moveTo>
                <a:lnTo>
                  <a:pt x="-47" y="1351520"/>
                </a:lnTo>
                <a:lnTo>
                  <a:pt x="4906" y="1351520"/>
                </a:lnTo>
                <a:cubicBezTo>
                  <a:pt x="560594" y="1369332"/>
                  <a:pt x="1054846" y="1407718"/>
                  <a:pt x="1438037" y="1460201"/>
                </a:cubicBezTo>
                <a:lnTo>
                  <a:pt x="1438037" y="-268"/>
                </a:lnTo>
                <a:cubicBezTo>
                  <a:pt x="1054846" y="52215"/>
                  <a:pt x="560594" y="90601"/>
                  <a:pt x="4906" y="10841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任意多边形: 形状 1437"/>
          <p:cNvSpPr/>
          <p:nvPr>
            <p:custDataLst>
              <p:tags r:id="rId4"/>
            </p:custDataLst>
          </p:nvPr>
        </p:nvSpPr>
        <p:spPr>
          <a:xfrm>
            <a:off x="4575175" y="2689225"/>
            <a:ext cx="11430" cy="21590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1438"/>
          <p:cNvSpPr/>
          <p:nvPr>
            <p:custDataLst>
              <p:tags r:id="rId5"/>
            </p:custDataLst>
          </p:nvPr>
        </p:nvSpPr>
        <p:spPr>
          <a:xfrm>
            <a:off x="7863840" y="2690495"/>
            <a:ext cx="11430" cy="21590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1439"/>
          <p:cNvSpPr/>
          <p:nvPr>
            <p:custDataLst>
              <p:tags r:id="rId6"/>
            </p:custDataLst>
          </p:nvPr>
        </p:nvSpPr>
        <p:spPr>
          <a:xfrm>
            <a:off x="4575175" y="5544820"/>
            <a:ext cx="11430" cy="21590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任意多边形: 形状 1440"/>
          <p:cNvSpPr/>
          <p:nvPr>
            <p:custDataLst>
              <p:tags r:id="rId7"/>
            </p:custDataLst>
          </p:nvPr>
        </p:nvSpPr>
        <p:spPr>
          <a:xfrm>
            <a:off x="7863840" y="5542915"/>
            <a:ext cx="11430" cy="21590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38" name="任意多边形: 形状 1437"/>
          <p:cNvSpPr/>
          <p:nvPr>
            <p:custDataLst>
              <p:tags r:id="rId8"/>
            </p:custDataLst>
          </p:nvPr>
        </p:nvSpPr>
        <p:spPr>
          <a:xfrm>
            <a:off x="5563870" y="3909695"/>
            <a:ext cx="5080" cy="9525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39" name="任意多边形: 形状 1438"/>
          <p:cNvSpPr/>
          <p:nvPr>
            <p:custDataLst>
              <p:tags r:id="rId9"/>
            </p:custDataLst>
          </p:nvPr>
        </p:nvSpPr>
        <p:spPr>
          <a:xfrm>
            <a:off x="6997065" y="3910965"/>
            <a:ext cx="5080" cy="9525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40" name="任意多边形: 形状 1439"/>
          <p:cNvSpPr/>
          <p:nvPr>
            <p:custDataLst>
              <p:tags r:id="rId10"/>
            </p:custDataLst>
          </p:nvPr>
        </p:nvSpPr>
        <p:spPr>
          <a:xfrm>
            <a:off x="5563870" y="5154930"/>
            <a:ext cx="5080" cy="9525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41" name="任意多边形: 形状 1440"/>
          <p:cNvSpPr/>
          <p:nvPr>
            <p:custDataLst>
              <p:tags r:id="rId11"/>
            </p:custDataLst>
          </p:nvPr>
        </p:nvSpPr>
        <p:spPr>
          <a:xfrm>
            <a:off x="6997065" y="5153660"/>
            <a:ext cx="5080" cy="9525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4" name="图片 3" descr="培训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700" y="2810510"/>
            <a:ext cx="3441700" cy="2971800"/>
          </a:xfrm>
          <a:prstGeom prst="rect">
            <a:avLst/>
          </a:prstGeom>
        </p:spPr>
      </p:pic>
      <p:pic>
        <p:nvPicPr>
          <p:cNvPr id="5" name="图片 4" descr="培训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5350" y="2810510"/>
            <a:ext cx="3403600" cy="2971165"/>
          </a:xfrm>
          <a:prstGeom prst="rect">
            <a:avLst/>
          </a:prstGeom>
        </p:spPr>
      </p:pic>
      <p:pic>
        <p:nvPicPr>
          <p:cNvPr id="6" name="图片 5" descr="培训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8150" y="2810510"/>
            <a:ext cx="3288665" cy="288480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slow" advTm="3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674"/>
            <a:ext cx="12192000" cy="6905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42" y="3402429"/>
            <a:ext cx="7431157" cy="34555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1" y="1049111"/>
            <a:ext cx="2070769" cy="15018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38" y="1895917"/>
            <a:ext cx="2202768" cy="11023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167316"/>
            <a:ext cx="6840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ln w="3175">
                  <a:solidFill>
                    <a:schemeClr val="bg1"/>
                  </a:solidFill>
                </a:ln>
                <a:solidFill>
                  <a:srgbClr val="0070C0"/>
                </a:solidFill>
                <a:cs typeface="+mn-ea"/>
                <a:sym typeface="+mn-lt"/>
              </a:rPr>
              <a:t>感谢观看 </a:t>
            </a:r>
            <a:endParaRPr lang="zh-CN" altLang="en-US" sz="4800" b="1">
              <a:ln w="3175">
                <a:solidFill>
                  <a:schemeClr val="bg1"/>
                </a:solidFill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>
            <p:custDataLst>
              <p:tags r:id="rId1"/>
            </p:custDataLst>
          </p:nvPr>
        </p:nvSpPr>
        <p:spPr>
          <a:xfrm>
            <a:off x="914400" y="1819275"/>
            <a:ext cx="4876839" cy="42672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400851" y="1819290"/>
            <a:ext cx="4876839" cy="42672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055" y="294005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400" b="1" spc="18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公司简介</a:t>
            </a:r>
            <a:endParaRPr lang="zh-CN" altLang="en-US" sz="3400" b="1" spc="18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1155" r="11155"/>
          <a:stretch>
            <a:fillRect/>
          </a:stretch>
        </p:blipFill>
        <p:spPr>
          <a:xfrm>
            <a:off x="1219203" y="2124078"/>
            <a:ext cx="4267225" cy="3657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5760">
                <a:moveTo>
                  <a:pt x="0" y="0"/>
                </a:moveTo>
                <a:lnTo>
                  <a:pt x="6720" y="0"/>
                </a:lnTo>
                <a:lnTo>
                  <a:pt x="6720" y="5760"/>
                </a:lnTo>
                <a:lnTo>
                  <a:pt x="0" y="57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6705654" y="2124092"/>
            <a:ext cx="4267225" cy="36576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100" spc="13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江西南铁商务旅行服务有限公司成立于1985年隶属于中国铁路南昌局集团有限公司，主要负责南昌铁路局下辖南昌客运段、福州客运段动车组上的餐车运营和列车行驶过程中的卫生保障工作，为旅客提供舒适安全的旅途生活环境，国企福利待遇，五险一金有保障。</a:t>
            </a:r>
            <a:endParaRPr lang="zh-CN" altLang="en-US" sz="2100" spc="13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9040" y="150495"/>
            <a:ext cx="1739265" cy="17392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75065" y="-635"/>
            <a:ext cx="3416935" cy="685927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3" descr="D:/工作文件/工作文件/单页/用图/数据/luke-southern-9yCYGgPe5Kg-unsplash.jpgluke-southern-9yCYGgPe5Kg-unspla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2067" b="12067"/>
          <a:stretch>
            <a:fillRect/>
          </a:stretch>
        </p:blipFill>
        <p:spPr>
          <a:xfrm>
            <a:off x="822960" y="1167765"/>
            <a:ext cx="4676775" cy="2365375"/>
          </a:xfrm>
          <a:prstGeom prst="roundRect">
            <a:avLst>
              <a:gd name="adj" fmla="val 9352"/>
            </a:avLst>
          </a:prstGeom>
          <a:solidFill>
            <a:schemeClr val="accent1"/>
          </a:solidFill>
          <a:ln>
            <a:solidFill>
              <a:schemeClr val="accent1">
                <a:alpha val="10000"/>
              </a:schemeClr>
            </a:solidFill>
          </a:ln>
          <a:effectLst/>
        </p:spPr>
      </p:pic>
      <p:pic>
        <p:nvPicPr>
          <p:cNvPr id="5" name="2" descr="D:/工作文件/工作文件/单页/用图/数据/nordwood-themes-bJjsKbToY34-unsplash.jpgnordwood-themes-bJjsKbToY34-unsplash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6232" b="16232"/>
          <a:stretch>
            <a:fillRect/>
          </a:stretch>
        </p:blipFill>
        <p:spPr>
          <a:xfrm>
            <a:off x="822960" y="3782060"/>
            <a:ext cx="4676775" cy="2365375"/>
          </a:xfrm>
          <a:prstGeom prst="roundRect">
            <a:avLst>
              <a:gd name="adj" fmla="val 9352"/>
            </a:avLst>
          </a:prstGeom>
          <a:solidFill>
            <a:schemeClr val="accent1"/>
          </a:solidFill>
          <a:ln>
            <a:solidFill>
              <a:schemeClr val="accent1">
                <a:alpha val="10000"/>
              </a:schemeClr>
            </a:solidFill>
          </a:ln>
          <a:effectLst/>
        </p:spPr>
      </p:pic>
      <p:pic>
        <p:nvPicPr>
          <p:cNvPr id="6" name="1" descr="D:/工作文件/工作文件/单页/用图/数据/christian-lambert-7BFrHKycXg0-unsplash.jpgchristian-lambert-7BFrHKycXg0-unsplas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388" r="5388"/>
          <a:stretch>
            <a:fillRect/>
          </a:stretch>
        </p:blipFill>
        <p:spPr>
          <a:xfrm>
            <a:off x="5702300" y="1167765"/>
            <a:ext cx="4443095" cy="4979670"/>
          </a:xfrm>
          <a:prstGeom prst="roundRect">
            <a:avLst>
              <a:gd name="adj" fmla="val 5459"/>
            </a:avLst>
          </a:prstGeom>
          <a:solidFill>
            <a:schemeClr val="accent1"/>
          </a:solidFill>
          <a:ln>
            <a:solidFill>
              <a:schemeClr val="accent1">
                <a:alpha val="10000"/>
              </a:schemeClr>
            </a:solidFill>
          </a:ln>
          <a:effectLst/>
        </p:spPr>
      </p:pic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822960" y="6414135"/>
            <a:ext cx="392430" cy="8255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8" h="130">
                <a:moveTo>
                  <a:pt x="488" y="65"/>
                </a:moveTo>
                <a:cubicBezTo>
                  <a:pt x="488" y="29"/>
                  <a:pt x="517" y="0"/>
                  <a:pt x="553" y="0"/>
                </a:cubicBezTo>
                <a:cubicBezTo>
                  <a:pt x="589" y="0"/>
                  <a:pt x="618" y="29"/>
                  <a:pt x="618" y="65"/>
                </a:cubicBezTo>
                <a:cubicBezTo>
                  <a:pt x="618" y="101"/>
                  <a:pt x="589" y="130"/>
                  <a:pt x="553" y="130"/>
                </a:cubicBezTo>
                <a:cubicBezTo>
                  <a:pt x="517" y="130"/>
                  <a:pt x="488" y="101"/>
                  <a:pt x="488" y="65"/>
                </a:cubicBezTo>
                <a:close/>
                <a:moveTo>
                  <a:pt x="244" y="65"/>
                </a:moveTo>
                <a:cubicBezTo>
                  <a:pt x="244" y="29"/>
                  <a:pt x="273" y="0"/>
                  <a:pt x="309" y="0"/>
                </a:cubicBezTo>
                <a:cubicBezTo>
                  <a:pt x="345" y="0"/>
                  <a:pt x="374" y="29"/>
                  <a:pt x="374" y="65"/>
                </a:cubicBezTo>
                <a:cubicBezTo>
                  <a:pt x="374" y="101"/>
                  <a:pt x="345" y="130"/>
                  <a:pt x="309" y="130"/>
                </a:cubicBezTo>
                <a:cubicBezTo>
                  <a:pt x="273" y="130"/>
                  <a:pt x="244" y="101"/>
                  <a:pt x="244" y="65"/>
                </a:cubicBezTo>
                <a:close/>
                <a:moveTo>
                  <a:pt x="0" y="65"/>
                </a:moveTo>
                <a:cubicBezTo>
                  <a:pt x="0" y="29"/>
                  <a:pt x="29" y="0"/>
                  <a:pt x="65" y="0"/>
                </a:cubicBezTo>
                <a:cubicBezTo>
                  <a:pt x="101" y="0"/>
                  <a:pt x="130" y="29"/>
                  <a:pt x="130" y="65"/>
                </a:cubicBezTo>
                <a:cubicBezTo>
                  <a:pt x="130" y="101"/>
                  <a:pt x="101" y="130"/>
                  <a:pt x="65" y="130"/>
                </a:cubicBezTo>
                <a:cubicBezTo>
                  <a:pt x="29" y="130"/>
                  <a:pt x="0" y="101"/>
                  <a:pt x="0" y="65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任意多边形: 形状 13"/>
          <p:cNvSpPr/>
          <p:nvPr>
            <p:custDataLst>
              <p:tags r:id="rId9"/>
            </p:custDataLst>
          </p:nvPr>
        </p:nvSpPr>
        <p:spPr>
          <a:xfrm>
            <a:off x="10604500" y="678815"/>
            <a:ext cx="913765" cy="798195"/>
          </a:xfrm>
          <a:custGeom>
            <a:avLst/>
            <a:gdLst>
              <a:gd name="connsiteX0" fmla="*/ 87058 w 294894"/>
              <a:gd name="connsiteY0" fmla="*/ 598932 h 598932"/>
              <a:gd name="connsiteX1" fmla="*/ 78962 w 294894"/>
              <a:gd name="connsiteY1" fmla="*/ 585692 h 598932"/>
              <a:gd name="connsiteX2" fmla="*/ 73724 w 294894"/>
              <a:gd name="connsiteY2" fmla="*/ 578453 h 598932"/>
              <a:gd name="connsiteX3" fmla="*/ 34576 w 294894"/>
              <a:gd name="connsiteY3" fmla="*/ 541496 h 598932"/>
              <a:gd name="connsiteX4" fmla="*/ 27623 w 294894"/>
              <a:gd name="connsiteY4" fmla="*/ 536924 h 598932"/>
              <a:gd name="connsiteX5" fmla="*/ 19241 w 294894"/>
              <a:gd name="connsiteY5" fmla="*/ 532257 h 598932"/>
              <a:gd name="connsiteX6" fmla="*/ 127635 w 294894"/>
              <a:gd name="connsiteY6" fmla="*/ 369951 h 598932"/>
              <a:gd name="connsiteX7" fmla="*/ 72676 w 294894"/>
              <a:gd name="connsiteY7" fmla="*/ 295180 h 598932"/>
              <a:gd name="connsiteX8" fmla="*/ 57531 w 294894"/>
              <a:gd name="connsiteY8" fmla="*/ 295180 h 598932"/>
              <a:gd name="connsiteX9" fmla="*/ 0 w 294894"/>
              <a:gd name="connsiteY9" fmla="*/ 237649 h 598932"/>
              <a:gd name="connsiteX10" fmla="*/ 0 w 294894"/>
              <a:gd name="connsiteY10" fmla="*/ 57531 h 598932"/>
              <a:gd name="connsiteX11" fmla="*/ 57531 w 294894"/>
              <a:gd name="connsiteY11" fmla="*/ 0 h 598932"/>
              <a:gd name="connsiteX12" fmla="*/ 237363 w 294894"/>
              <a:gd name="connsiteY12" fmla="*/ 0 h 598932"/>
              <a:gd name="connsiteX13" fmla="*/ 294894 w 294894"/>
              <a:gd name="connsiteY13" fmla="*/ 57531 h 598932"/>
              <a:gd name="connsiteX14" fmla="*/ 294894 w 294894"/>
              <a:gd name="connsiteY14" fmla="*/ 264128 h 598932"/>
              <a:gd name="connsiteX15" fmla="*/ 87154 w 294894"/>
              <a:gd name="connsiteY15" fmla="*/ 598932 h 598932"/>
              <a:gd name="connsiteX16" fmla="*/ 87154 w 294894"/>
              <a:gd name="connsiteY16" fmla="*/ 598932 h 59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0" h="943">
                <a:moveTo>
                  <a:pt x="753" y="943"/>
                </a:moveTo>
                <a:lnTo>
                  <a:pt x="740" y="922"/>
                </a:lnTo>
                <a:cubicBezTo>
                  <a:pt x="738" y="918"/>
                  <a:pt x="735" y="915"/>
                  <a:pt x="732" y="911"/>
                </a:cubicBezTo>
                <a:cubicBezTo>
                  <a:pt x="714" y="890"/>
                  <a:pt x="693" y="871"/>
                  <a:pt x="670" y="853"/>
                </a:cubicBezTo>
                <a:cubicBezTo>
                  <a:pt x="667" y="850"/>
                  <a:pt x="663" y="848"/>
                  <a:pt x="659" y="846"/>
                </a:cubicBezTo>
                <a:lnTo>
                  <a:pt x="646" y="838"/>
                </a:lnTo>
                <a:cubicBezTo>
                  <a:pt x="648" y="838"/>
                  <a:pt x="763" y="751"/>
                  <a:pt x="817" y="583"/>
                </a:cubicBezTo>
                <a:cubicBezTo>
                  <a:pt x="835" y="524"/>
                  <a:pt x="791" y="465"/>
                  <a:pt x="730" y="465"/>
                </a:cubicBezTo>
                <a:lnTo>
                  <a:pt x="706" y="465"/>
                </a:lnTo>
                <a:cubicBezTo>
                  <a:pt x="656" y="465"/>
                  <a:pt x="616" y="424"/>
                  <a:pt x="616" y="374"/>
                </a:cubicBezTo>
                <a:lnTo>
                  <a:pt x="616" y="91"/>
                </a:lnTo>
                <a:cubicBezTo>
                  <a:pt x="616" y="41"/>
                  <a:pt x="656" y="0"/>
                  <a:pt x="706" y="0"/>
                </a:cubicBezTo>
                <a:lnTo>
                  <a:pt x="989" y="0"/>
                </a:lnTo>
                <a:cubicBezTo>
                  <a:pt x="1040" y="0"/>
                  <a:pt x="1080" y="41"/>
                  <a:pt x="1080" y="91"/>
                </a:cubicBezTo>
                <a:lnTo>
                  <a:pt x="1080" y="416"/>
                </a:lnTo>
                <a:cubicBezTo>
                  <a:pt x="1064" y="764"/>
                  <a:pt x="753" y="939"/>
                  <a:pt x="753" y="943"/>
                </a:cubicBezTo>
                <a:lnTo>
                  <a:pt x="753" y="943"/>
                </a:lnTo>
                <a:close/>
                <a:moveTo>
                  <a:pt x="137" y="943"/>
                </a:moveTo>
                <a:lnTo>
                  <a:pt x="124" y="922"/>
                </a:lnTo>
                <a:cubicBezTo>
                  <a:pt x="122" y="918"/>
                  <a:pt x="119" y="915"/>
                  <a:pt x="116" y="911"/>
                </a:cubicBezTo>
                <a:cubicBezTo>
                  <a:pt x="99" y="890"/>
                  <a:pt x="78" y="871"/>
                  <a:pt x="54" y="853"/>
                </a:cubicBezTo>
                <a:cubicBezTo>
                  <a:pt x="51" y="850"/>
                  <a:pt x="47" y="848"/>
                  <a:pt x="44" y="846"/>
                </a:cubicBezTo>
                <a:lnTo>
                  <a:pt x="30" y="838"/>
                </a:lnTo>
                <a:cubicBezTo>
                  <a:pt x="32" y="838"/>
                  <a:pt x="148" y="751"/>
                  <a:pt x="201" y="583"/>
                </a:cubicBezTo>
                <a:cubicBezTo>
                  <a:pt x="219" y="524"/>
                  <a:pt x="176" y="465"/>
                  <a:pt x="114" y="465"/>
                </a:cubicBezTo>
                <a:lnTo>
                  <a:pt x="91" y="465"/>
                </a:lnTo>
                <a:cubicBezTo>
                  <a:pt x="41" y="465"/>
                  <a:pt x="0" y="424"/>
                  <a:pt x="0" y="374"/>
                </a:cubicBezTo>
                <a:lnTo>
                  <a:pt x="0" y="91"/>
                </a:lnTo>
                <a:cubicBezTo>
                  <a:pt x="0" y="41"/>
                  <a:pt x="40" y="0"/>
                  <a:pt x="90" y="0"/>
                </a:cubicBezTo>
                <a:lnTo>
                  <a:pt x="374" y="0"/>
                </a:lnTo>
                <a:cubicBezTo>
                  <a:pt x="424" y="0"/>
                  <a:pt x="464" y="41"/>
                  <a:pt x="464" y="91"/>
                </a:cubicBezTo>
                <a:lnTo>
                  <a:pt x="464" y="416"/>
                </a:lnTo>
                <a:cubicBezTo>
                  <a:pt x="448" y="764"/>
                  <a:pt x="138" y="939"/>
                  <a:pt x="137" y="94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3175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 spd="slow" advTm="3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50130" y="203270"/>
            <a:ext cx="10969200" cy="705600"/>
          </a:xfrm>
          <a:noFill/>
        </p:spPr>
        <p:txBody>
          <a:bodyPr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一、服务理念及业务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608330" y="1584325"/>
            <a:ext cx="5051425" cy="2311400"/>
          </a:xfrm>
          <a:prstGeom prst="roundRect">
            <a:avLst>
              <a:gd name="adj" fmla="val 9890"/>
            </a:avLst>
          </a:prstGeom>
          <a:solidFill>
            <a:srgbClr val="FFFFFF"/>
          </a:solidFill>
          <a:ln w="6350">
            <a:solidFill>
              <a:schemeClr val="accent1">
                <a:alpha val="30000"/>
              </a:schemeClr>
            </a:solidFill>
            <a:prstDash val="solid"/>
          </a:ln>
          <a:effectLst>
            <a:outerShdw blurRad="571500" dist="114300" dir="2700000" algn="tl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608330" y="4060825"/>
            <a:ext cx="5051425" cy="2311400"/>
          </a:xfrm>
          <a:prstGeom prst="roundRect">
            <a:avLst>
              <a:gd name="adj" fmla="val 8242"/>
            </a:avLst>
          </a:prstGeom>
          <a:solidFill>
            <a:srgbClr val="FFFFFF"/>
          </a:solidFill>
          <a:ln w="6350">
            <a:solidFill>
              <a:schemeClr val="accent1">
                <a:alpha val="30000"/>
              </a:schemeClr>
            </a:solidFill>
            <a:prstDash val="solid"/>
          </a:ln>
          <a:effectLst>
            <a:outerShdw blurRad="571500" dist="114300" dir="2700000" algn="tl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5944235" y="1584325"/>
            <a:ext cx="5336540" cy="4788535"/>
          </a:xfrm>
          <a:prstGeom prst="roundRect">
            <a:avLst>
              <a:gd name="adj" fmla="val 4774"/>
            </a:avLst>
          </a:prstGeom>
          <a:solidFill>
            <a:srgbClr val="FFFFFF"/>
          </a:solidFill>
          <a:ln w="6350">
            <a:solidFill>
              <a:schemeClr val="accent1">
                <a:alpha val="30000"/>
              </a:schemeClr>
            </a:solidFill>
            <a:prstDash val="solid"/>
          </a:ln>
          <a:effectLst>
            <a:outerShdw blurRad="571500" dist="114300" dir="2700000" algn="tl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8" name="图片 17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3242" b="13242"/>
          <a:stretch>
            <a:fillRect/>
          </a:stretch>
        </p:blipFill>
        <p:spPr>
          <a:xfrm>
            <a:off x="784225" y="1768793"/>
            <a:ext cx="4699635" cy="1942465"/>
          </a:xfrm>
          <a:prstGeom prst="roundRect">
            <a:avLst>
              <a:gd name="adj" fmla="val 5884"/>
            </a:avLst>
          </a:prstGeom>
          <a:solidFill>
            <a:schemeClr val="bg1"/>
          </a:solidFill>
          <a:ln w="6350">
            <a:solidFill>
              <a:schemeClr val="accent1">
                <a:alpha val="15000"/>
              </a:schemeClr>
            </a:solidFill>
          </a:ln>
        </p:spPr>
      </p:pic>
      <p:pic>
        <p:nvPicPr>
          <p:cNvPr id="20" name="图片 19" descr="7968534_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2450" b="22450"/>
          <a:stretch>
            <a:fillRect/>
          </a:stretch>
        </p:blipFill>
        <p:spPr>
          <a:xfrm>
            <a:off x="784225" y="4245293"/>
            <a:ext cx="4699635" cy="1942465"/>
          </a:xfrm>
          <a:prstGeom prst="roundRect">
            <a:avLst>
              <a:gd name="adj" fmla="val 5884"/>
            </a:avLst>
          </a:prstGeom>
          <a:solidFill>
            <a:schemeClr val="bg1"/>
          </a:solidFill>
          <a:ln w="6350">
            <a:solidFill>
              <a:schemeClr val="accent1">
                <a:alpha val="15000"/>
              </a:schemeClr>
            </a:solidFill>
          </a:ln>
        </p:spPr>
      </p:pic>
      <p:sp>
        <p:nvSpPr>
          <p:cNvPr id="31" name="矩形 30"/>
          <p:cNvSpPr/>
          <p:nvPr>
            <p:custDataLst>
              <p:tags r:id="rId9"/>
            </p:custDataLst>
          </p:nvPr>
        </p:nvSpPr>
        <p:spPr>
          <a:xfrm>
            <a:off x="6343650" y="1662430"/>
            <a:ext cx="4537075" cy="353314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n>
                  <a:noFill/>
                  <a:prstDash val="sysDot"/>
                </a:ln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公司不断推进南昌铁路运营餐饮服务一体化进程，以旅客出行省心、服务热情贴心、餐食品质放心为服务理念，为旅客提供物美价廉的餐饮服务。公司当前运营的动车组餐吧行驶在北上广深各大城市及江西、福建18个地级城市，一线员工已达1500余人。未来的南铁餐饮将不断深化战略经营布局，赋能传统列车商品售卖角色，建立一个集约高效率柔性的平台，让用户、客户、供应商以及合作伙伴都能够在平台中体现自身价值，从而取得最大经济效益和社会效益。</a:t>
            </a:r>
            <a:endParaRPr lang="zh-CN" altLang="en-US" dirty="0">
              <a:ln>
                <a:noFill/>
                <a:prstDash val="sysDot"/>
              </a:ln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10"/>
    </p:custDataLst>
  </p:cSld>
  <p:clrMapOvr>
    <a:masterClrMapping/>
  </p:clrMapOvr>
  <p:transition spd="slow" advTm="3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894205" y="86995"/>
            <a:ext cx="6269990" cy="1162050"/>
          </a:xfrm>
          <a:prstGeom prst="rect">
            <a:avLst/>
          </a:prstGeo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二、餐车乘务员岗位职责：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0" name="组合 99"/>
          <p:cNvGrpSpPr/>
          <p:nvPr>
            <p:custDataLst>
              <p:tags r:id="rId2"/>
            </p:custDataLst>
          </p:nvPr>
        </p:nvGrpSpPr>
        <p:grpSpPr>
          <a:xfrm rot="0">
            <a:off x="8732762" y="988709"/>
            <a:ext cx="2399206" cy="3078402"/>
            <a:chOff x="3951" y="2216"/>
            <a:chExt cx="11376" cy="14594"/>
          </a:xfrm>
        </p:grpSpPr>
        <p:pic>
          <p:nvPicPr>
            <p:cNvPr id="104" name="图片 103" descr="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951" y="2216"/>
              <a:ext cx="11376" cy="14595"/>
            </a:xfrm>
            <a:prstGeom prst="rect">
              <a:avLst/>
            </a:prstGeom>
            <a:ln w="6350">
              <a:solidFill>
                <a:srgbClr val="DCDCDC">
                  <a:alpha val="30000"/>
                </a:srgbClr>
              </a:solidFill>
            </a:ln>
            <a:effectLst>
              <a:outerShdw blurRad="203200" dist="50800" dir="27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107" name="图片 106" descr="eric-anderson-yRnSKUVYOYA-unsplash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rcRect l="14954" t="12658" r="14954" b="12658"/>
            <a:stretch>
              <a:fillRect/>
            </a:stretch>
          </p:blipFill>
          <p:spPr>
            <a:xfrm>
              <a:off x="4373" y="4263"/>
              <a:ext cx="10497" cy="927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3" h="4728">
                  <a:moveTo>
                    <a:pt x="0" y="0"/>
                  </a:moveTo>
                  <a:lnTo>
                    <a:pt x="5353" y="0"/>
                  </a:lnTo>
                  <a:lnTo>
                    <a:pt x="5353" y="4728"/>
                  </a:lnTo>
                  <a:lnTo>
                    <a:pt x="0" y="4728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066800" y="1056960"/>
            <a:ext cx="3380710" cy="146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61"/>
          <p:cNvSpPr txBox="1"/>
          <p:nvPr>
            <p:custDataLst>
              <p:tags r:id="rId8"/>
            </p:custDataLst>
          </p:nvPr>
        </p:nvSpPr>
        <p:spPr>
          <a:xfrm>
            <a:off x="1206936" y="1600066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2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负责高铁动车组列车餐车吧台的管理；</a:t>
            </a:r>
            <a:endParaRPr lang="zh-CN" altLang="en-US" sz="1900" spc="12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58"/>
          <p:cNvSpPr txBox="1"/>
          <p:nvPr>
            <p:custDataLst>
              <p:tags r:id="rId9"/>
            </p:custDataLst>
          </p:nvPr>
        </p:nvSpPr>
        <p:spPr>
          <a:xfrm>
            <a:off x="1258631" y="1160972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1066800" y="2694997"/>
            <a:ext cx="3380710" cy="1468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61"/>
          <p:cNvSpPr txBox="1"/>
          <p:nvPr>
            <p:custDataLst>
              <p:tags r:id="rId11"/>
            </p:custDataLst>
          </p:nvPr>
        </p:nvSpPr>
        <p:spPr>
          <a:xfrm>
            <a:off x="1206936" y="3237480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2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负责餐车旅客的查票、验票；</a:t>
            </a:r>
            <a:endParaRPr lang="zh-CN" altLang="en-US" sz="1900" spc="12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58"/>
          <p:cNvSpPr txBox="1"/>
          <p:nvPr>
            <p:custDataLst>
              <p:tags r:id="rId12"/>
            </p:custDataLst>
          </p:nvPr>
        </p:nvSpPr>
        <p:spPr>
          <a:xfrm>
            <a:off x="1258631" y="2798387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4639340" y="1056960"/>
            <a:ext cx="3380710" cy="1468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1"/>
          <p:cNvSpPr txBox="1"/>
          <p:nvPr>
            <p:custDataLst>
              <p:tags r:id="rId14"/>
            </p:custDataLst>
          </p:nvPr>
        </p:nvSpPr>
        <p:spPr>
          <a:xfrm>
            <a:off x="4779477" y="1600066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1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负责冷、热链餐食及其他各类产品的销售与服务；</a:t>
            </a:r>
            <a:endParaRPr lang="zh-CN" altLang="en-US" sz="1900" spc="11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58"/>
          <p:cNvSpPr txBox="1"/>
          <p:nvPr>
            <p:custDataLst>
              <p:tags r:id="rId15"/>
            </p:custDataLst>
          </p:nvPr>
        </p:nvSpPr>
        <p:spPr>
          <a:xfrm>
            <a:off x="4831171" y="1160972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4639340" y="2694997"/>
            <a:ext cx="3380710" cy="146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61"/>
          <p:cNvSpPr txBox="1"/>
          <p:nvPr>
            <p:custDataLst>
              <p:tags r:id="rId17"/>
            </p:custDataLst>
          </p:nvPr>
        </p:nvSpPr>
        <p:spPr>
          <a:xfrm>
            <a:off x="4779477" y="3237480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2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检查并确保行李物品摆放符合安全要求； </a:t>
            </a:r>
            <a:endParaRPr lang="zh-CN" altLang="en-US" sz="1900" spc="12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58"/>
          <p:cNvSpPr txBox="1"/>
          <p:nvPr>
            <p:custDataLst>
              <p:tags r:id="rId18"/>
            </p:custDataLst>
          </p:nvPr>
        </p:nvSpPr>
        <p:spPr>
          <a:xfrm>
            <a:off x="4831171" y="2798387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04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>
          <a:xfrm>
            <a:off x="1066800" y="4332412"/>
            <a:ext cx="3380710" cy="146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1"/>
          <p:cNvSpPr txBox="1"/>
          <p:nvPr>
            <p:custDataLst>
              <p:tags r:id="rId20"/>
            </p:custDataLst>
          </p:nvPr>
        </p:nvSpPr>
        <p:spPr>
          <a:xfrm>
            <a:off x="1206936" y="4875518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1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检查车厢设施设备使用情况，确保满足行车需求。</a:t>
            </a:r>
            <a:endParaRPr lang="zh-CN" altLang="en-US" sz="1900" spc="11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58"/>
          <p:cNvSpPr txBox="1"/>
          <p:nvPr>
            <p:custDataLst>
              <p:tags r:id="rId21"/>
            </p:custDataLst>
          </p:nvPr>
        </p:nvSpPr>
        <p:spPr>
          <a:xfrm>
            <a:off x="1258631" y="4436424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05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22"/>
            </p:custDataLst>
          </p:nvPr>
        </p:nvSpPr>
        <p:spPr>
          <a:xfrm>
            <a:off x="4639340" y="4332412"/>
            <a:ext cx="3380710" cy="1468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61"/>
          <p:cNvSpPr txBox="1"/>
          <p:nvPr>
            <p:custDataLst>
              <p:tags r:id="rId23"/>
            </p:custDataLst>
          </p:nvPr>
        </p:nvSpPr>
        <p:spPr>
          <a:xfrm>
            <a:off x="4779477" y="4875518"/>
            <a:ext cx="3102928" cy="84704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900" spc="11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协调处理旅客的需求、咨询，积极应对突发事件。</a:t>
            </a:r>
            <a:endParaRPr lang="zh-CN" altLang="en-US" sz="1900" spc="11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58"/>
          <p:cNvSpPr txBox="1"/>
          <p:nvPr>
            <p:custDataLst>
              <p:tags r:id="rId24"/>
            </p:custDataLst>
          </p:nvPr>
        </p:nvSpPr>
        <p:spPr>
          <a:xfrm>
            <a:off x="4831171" y="4436424"/>
            <a:ext cx="635284" cy="4235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spc="3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06</a:t>
            </a:r>
            <a:endParaRPr lang="en-US" altLang="zh-CN" sz="3200" b="1" spc="300" dirty="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15" name="组合 114"/>
          <p:cNvGrpSpPr/>
          <p:nvPr>
            <p:custDataLst>
              <p:tags r:id="rId25"/>
            </p:custDataLst>
          </p:nvPr>
        </p:nvGrpSpPr>
        <p:grpSpPr>
          <a:xfrm rot="0">
            <a:off x="8275494" y="3631221"/>
            <a:ext cx="3306200" cy="2729078"/>
            <a:chOff x="3089" y="3664"/>
            <a:chExt cx="13002" cy="10733"/>
          </a:xfrm>
        </p:grpSpPr>
        <p:sp>
          <p:nvSpPr>
            <p:cNvPr id="116" name="Text Box 29" descr="Jamaica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771923">
              <a:off x="3089" y="4737"/>
              <a:ext cx="13002" cy="9661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EAEAEA"/>
              </a:solidFill>
              <a:miter lim="800000"/>
            </a:ln>
            <a:effectLst>
              <a:outerShdw blurRad="368300" dist="889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none" anchor="ctr"/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81000" indent="-1892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61975" indent="-1797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68350" indent="-2051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754380" indent="1289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115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6687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259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5831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4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altLang="en-US"/>
            </a:p>
          </p:txBody>
        </p:sp>
        <p:pic>
          <p:nvPicPr>
            <p:cNvPr id="118" name="图片 117" descr="E:/设计素材图片2/marek-piwnicki-Hs5gkoGI0IQ-unsplash.jpgmarek-piwnicki-Hs5gkoGI0IQ-unsplash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 cstate="email"/>
            <a:srcRect l="-12" t="383" r="-12" b="383"/>
            <a:stretch>
              <a:fillRect/>
            </a:stretch>
          </p:blipFill>
          <p:spPr>
            <a:xfrm rot="780000">
              <a:off x="3594" y="5105"/>
              <a:ext cx="11992" cy="892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97" h="3793">
                  <a:moveTo>
                    <a:pt x="5088" y="0"/>
                  </a:moveTo>
                  <a:lnTo>
                    <a:pt x="5097" y="3781"/>
                  </a:lnTo>
                  <a:lnTo>
                    <a:pt x="9" y="3793"/>
                  </a:lnTo>
                  <a:lnTo>
                    <a:pt x="0" y="12"/>
                  </a:lnTo>
                  <a:lnTo>
                    <a:pt x="5088" y="0"/>
                  </a:lnTo>
                  <a:close/>
                </a:path>
              </a:pathLst>
            </a:custGeom>
          </p:spPr>
        </p:pic>
        <p:pic>
          <p:nvPicPr>
            <p:cNvPr id="119" name="Picture 3" descr="Tessafilm_5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0" cstate="print"/>
            <a:srcRect l="75725" t="1588" b="90588"/>
            <a:stretch>
              <a:fillRect/>
            </a:stretch>
          </p:blipFill>
          <p:spPr bwMode="auto">
            <a:xfrm rot="1095813">
              <a:off x="7717" y="3664"/>
              <a:ext cx="6499" cy="2094"/>
            </a:xfrm>
            <a:prstGeom prst="rect">
              <a:avLst/>
            </a:prstGeom>
            <a:noFill/>
          </p:spPr>
        </p:pic>
      </p:grp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4190" y="391115"/>
            <a:ext cx="10800000" cy="720000"/>
          </a:xfr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铁路餐服乘务员：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9" name="任意多边形: 形状 1435"/>
          <p:cNvSpPr/>
          <p:nvPr>
            <p:custDataLst>
              <p:tags r:id="rId2"/>
            </p:custDataLst>
          </p:nvPr>
        </p:nvSpPr>
        <p:spPr>
          <a:xfrm>
            <a:off x="4463415" y="2701290"/>
            <a:ext cx="3436620" cy="3176905"/>
          </a:xfrm>
          <a:custGeom>
            <a:avLst/>
            <a:gdLst>
              <a:gd name="connsiteX0" fmla="*/ 1433179 w 1438179"/>
              <a:gd name="connsiteY0" fmla="*/ 590 h 1244822"/>
              <a:gd name="connsiteX1" fmla="*/ 731092 w 1438179"/>
              <a:gd name="connsiteY1" fmla="*/ 11543 h 1244822"/>
              <a:gd name="connsiteX2" fmla="*/ 4906 w 1438179"/>
              <a:gd name="connsiteY2" fmla="*/ -268 h 1244822"/>
              <a:gd name="connsiteX3" fmla="*/ -47 w 1438179"/>
              <a:gd name="connsiteY3" fmla="*/ -268 h 1244822"/>
              <a:gd name="connsiteX4" fmla="*/ -47 w 1438179"/>
              <a:gd name="connsiteY4" fmla="*/ 1244555 h 1244822"/>
              <a:gd name="connsiteX5" fmla="*/ 4906 w 1438179"/>
              <a:gd name="connsiteY5" fmla="*/ 1244555 h 1244822"/>
              <a:gd name="connsiteX6" fmla="*/ 731092 w 1438179"/>
              <a:gd name="connsiteY6" fmla="*/ 1232743 h 1244822"/>
              <a:gd name="connsiteX7" fmla="*/ 1433179 w 1438179"/>
              <a:gd name="connsiteY7" fmla="*/ 1243697 h 1244822"/>
              <a:gd name="connsiteX8" fmla="*/ 1438132 w 1438179"/>
              <a:gd name="connsiteY8" fmla="*/ 1243697 h 1244822"/>
              <a:gd name="connsiteX9" fmla="*/ 1438132 w 1438179"/>
              <a:gd name="connsiteY9" fmla="*/ 399 h 124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8179" h="1244822">
                <a:moveTo>
                  <a:pt x="1433179" y="590"/>
                </a:moveTo>
                <a:cubicBezTo>
                  <a:pt x="1208104" y="7733"/>
                  <a:pt x="972931" y="11543"/>
                  <a:pt x="731092" y="11543"/>
                </a:cubicBezTo>
                <a:cubicBezTo>
                  <a:pt x="480584" y="11543"/>
                  <a:pt x="237220" y="7448"/>
                  <a:pt x="4906" y="-268"/>
                </a:cubicBezTo>
                <a:lnTo>
                  <a:pt x="-47" y="-268"/>
                </a:lnTo>
                <a:lnTo>
                  <a:pt x="-47" y="1244555"/>
                </a:lnTo>
                <a:lnTo>
                  <a:pt x="4906" y="1244555"/>
                </a:lnTo>
                <a:cubicBezTo>
                  <a:pt x="237220" y="1236839"/>
                  <a:pt x="480584" y="1232743"/>
                  <a:pt x="731092" y="1232743"/>
                </a:cubicBezTo>
                <a:cubicBezTo>
                  <a:pt x="972931" y="1232743"/>
                  <a:pt x="1208104" y="1236553"/>
                  <a:pt x="1433179" y="1243697"/>
                </a:cubicBezTo>
                <a:lnTo>
                  <a:pt x="1438132" y="1243697"/>
                </a:lnTo>
                <a:lnTo>
                  <a:pt x="1438132" y="399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任意多边形: 形状 1434"/>
          <p:cNvSpPr/>
          <p:nvPr>
            <p:custDataLst>
              <p:tags r:id="rId3"/>
            </p:custDataLst>
          </p:nvPr>
        </p:nvSpPr>
        <p:spPr>
          <a:xfrm>
            <a:off x="861060" y="2437130"/>
            <a:ext cx="3423285" cy="3736340"/>
          </a:xfrm>
          <a:custGeom>
            <a:avLst/>
            <a:gdLst>
              <a:gd name="connsiteX0" fmla="*/ 1433084 w 1438084"/>
              <a:gd name="connsiteY0" fmla="*/ 110889 h 1465516"/>
              <a:gd name="connsiteX1" fmla="*/ -47 w 1438084"/>
              <a:gd name="connsiteY1" fmla="*/ -268 h 1465516"/>
              <a:gd name="connsiteX2" fmla="*/ -47 w 1438084"/>
              <a:gd name="connsiteY2" fmla="*/ 1465249 h 1465516"/>
              <a:gd name="connsiteX3" fmla="*/ 13097 w 1438084"/>
              <a:gd name="connsiteY3" fmla="*/ 1465249 h 1465516"/>
              <a:gd name="connsiteX4" fmla="*/ 1433084 w 1438084"/>
              <a:gd name="connsiteY4" fmla="*/ 1355711 h 1465516"/>
              <a:gd name="connsiteX5" fmla="*/ 1438037 w 1438084"/>
              <a:gd name="connsiteY5" fmla="*/ 1355711 h 1465516"/>
              <a:gd name="connsiteX6" fmla="*/ 1438037 w 1438084"/>
              <a:gd name="connsiteY6" fmla="*/ 111079 h 146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084" h="1465516">
                <a:moveTo>
                  <a:pt x="1433084" y="110889"/>
                </a:moveTo>
                <a:cubicBezTo>
                  <a:pt x="875491" y="92410"/>
                  <a:pt x="380953" y="53167"/>
                  <a:pt x="-47" y="-268"/>
                </a:cubicBezTo>
                <a:lnTo>
                  <a:pt x="-47" y="1465249"/>
                </a:lnTo>
                <a:lnTo>
                  <a:pt x="13097" y="1465249"/>
                </a:lnTo>
                <a:cubicBezTo>
                  <a:pt x="392287" y="1412861"/>
                  <a:pt x="882063" y="1374190"/>
                  <a:pt x="1433084" y="1355711"/>
                </a:cubicBezTo>
                <a:lnTo>
                  <a:pt x="1438037" y="1355711"/>
                </a:lnTo>
                <a:lnTo>
                  <a:pt x="1438037" y="11107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任意多边形: 形状 1436"/>
          <p:cNvSpPr/>
          <p:nvPr>
            <p:custDataLst>
              <p:tags r:id="rId4"/>
            </p:custDataLst>
          </p:nvPr>
        </p:nvSpPr>
        <p:spPr>
          <a:xfrm>
            <a:off x="8071485" y="2436495"/>
            <a:ext cx="3424555" cy="3736975"/>
          </a:xfrm>
          <a:custGeom>
            <a:avLst/>
            <a:gdLst>
              <a:gd name="connsiteX0" fmla="*/ -47 w 1438084"/>
              <a:gd name="connsiteY0" fmla="*/ 108603 h 1460468"/>
              <a:gd name="connsiteX1" fmla="*/ -47 w 1438084"/>
              <a:gd name="connsiteY1" fmla="*/ 1351520 h 1460468"/>
              <a:gd name="connsiteX2" fmla="*/ 4906 w 1438084"/>
              <a:gd name="connsiteY2" fmla="*/ 1351520 h 1460468"/>
              <a:gd name="connsiteX3" fmla="*/ 1438037 w 1438084"/>
              <a:gd name="connsiteY3" fmla="*/ 1460201 h 1460468"/>
              <a:gd name="connsiteX4" fmla="*/ 1438037 w 1438084"/>
              <a:gd name="connsiteY4" fmla="*/ -268 h 1460468"/>
              <a:gd name="connsiteX5" fmla="*/ 4906 w 1438084"/>
              <a:gd name="connsiteY5" fmla="*/ 108413 h 14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084" h="1460468">
                <a:moveTo>
                  <a:pt x="-47" y="108603"/>
                </a:moveTo>
                <a:lnTo>
                  <a:pt x="-47" y="1351520"/>
                </a:lnTo>
                <a:lnTo>
                  <a:pt x="4906" y="1351520"/>
                </a:lnTo>
                <a:cubicBezTo>
                  <a:pt x="560594" y="1369332"/>
                  <a:pt x="1054846" y="1407718"/>
                  <a:pt x="1438037" y="1460201"/>
                </a:cubicBezTo>
                <a:lnTo>
                  <a:pt x="1438037" y="-268"/>
                </a:lnTo>
                <a:cubicBezTo>
                  <a:pt x="1054846" y="52215"/>
                  <a:pt x="560594" y="90601"/>
                  <a:pt x="4906" y="10841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任意多边形: 形状 1437"/>
          <p:cNvSpPr/>
          <p:nvPr>
            <p:custDataLst>
              <p:tags r:id="rId5"/>
            </p:custDataLst>
          </p:nvPr>
        </p:nvSpPr>
        <p:spPr>
          <a:xfrm>
            <a:off x="4575175" y="2689225"/>
            <a:ext cx="11430" cy="21590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1438"/>
          <p:cNvSpPr/>
          <p:nvPr>
            <p:custDataLst>
              <p:tags r:id="rId6"/>
            </p:custDataLst>
          </p:nvPr>
        </p:nvSpPr>
        <p:spPr>
          <a:xfrm>
            <a:off x="7863840" y="2690495"/>
            <a:ext cx="11430" cy="21590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1439"/>
          <p:cNvSpPr/>
          <p:nvPr>
            <p:custDataLst>
              <p:tags r:id="rId7"/>
            </p:custDataLst>
          </p:nvPr>
        </p:nvSpPr>
        <p:spPr>
          <a:xfrm>
            <a:off x="4575175" y="5544820"/>
            <a:ext cx="11430" cy="21590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任意多边形: 形状 1440"/>
          <p:cNvSpPr/>
          <p:nvPr>
            <p:custDataLst>
              <p:tags r:id="rId8"/>
            </p:custDataLst>
          </p:nvPr>
        </p:nvSpPr>
        <p:spPr>
          <a:xfrm>
            <a:off x="7863840" y="5542915"/>
            <a:ext cx="11430" cy="21590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15" name="图片 14" descr="E:/设计图片素材3/pexels-sarah-chai-7262797.jpgpexels-sarah-chai-726279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2869" b="12869"/>
          <a:stretch>
            <a:fillRect/>
          </a:stretch>
        </p:blipFill>
        <p:spPr>
          <a:xfrm>
            <a:off x="8064500" y="2546985"/>
            <a:ext cx="3431540" cy="3485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04" h="5489">
                <a:moveTo>
                  <a:pt x="5404" y="0"/>
                </a:moveTo>
                <a:lnTo>
                  <a:pt x="5404" y="5489"/>
                </a:lnTo>
                <a:cubicBezTo>
                  <a:pt x="3964" y="5292"/>
                  <a:pt x="2107" y="5147"/>
                  <a:pt x="19" y="5081"/>
                </a:cubicBezTo>
                <a:lnTo>
                  <a:pt x="0" y="5081"/>
                </a:lnTo>
                <a:lnTo>
                  <a:pt x="0" y="409"/>
                </a:lnTo>
                <a:lnTo>
                  <a:pt x="19" y="408"/>
                </a:lnTo>
                <a:cubicBezTo>
                  <a:pt x="2107" y="342"/>
                  <a:pt x="3964" y="197"/>
                  <a:pt x="5404" y="0"/>
                </a:cubicBez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14" name="图片 13" descr="E:/设计图片素材3/pexels-madalina-enache-1540051428-27359229.jpgpexels-madalina-enache-1540051428-273592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2380" r="2380"/>
          <a:stretch>
            <a:fillRect/>
          </a:stretch>
        </p:blipFill>
        <p:spPr>
          <a:xfrm>
            <a:off x="4462780" y="2804795"/>
            <a:ext cx="3431540" cy="2970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04" h="4678">
                <a:moveTo>
                  <a:pt x="0" y="0"/>
                </a:moveTo>
                <a:lnTo>
                  <a:pt x="19" y="0"/>
                </a:lnTo>
                <a:cubicBezTo>
                  <a:pt x="892" y="29"/>
                  <a:pt x="1806" y="44"/>
                  <a:pt x="2747" y="44"/>
                </a:cubicBezTo>
                <a:cubicBezTo>
                  <a:pt x="3656" y="44"/>
                  <a:pt x="4540" y="30"/>
                  <a:pt x="5385" y="3"/>
                </a:cubicBezTo>
                <a:lnTo>
                  <a:pt x="5404" y="3"/>
                </a:lnTo>
                <a:lnTo>
                  <a:pt x="5404" y="4675"/>
                </a:lnTo>
                <a:lnTo>
                  <a:pt x="5385" y="4675"/>
                </a:lnTo>
                <a:cubicBezTo>
                  <a:pt x="4540" y="4648"/>
                  <a:pt x="3656" y="4634"/>
                  <a:pt x="2747" y="4634"/>
                </a:cubicBezTo>
                <a:cubicBezTo>
                  <a:pt x="1806" y="4634"/>
                  <a:pt x="892" y="4649"/>
                  <a:pt x="19" y="4678"/>
                </a:cubicBezTo>
                <a:lnTo>
                  <a:pt x="0" y="4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13" name="图片 12" descr="E:/设计图片素材3/pexels-chinar-minar-1265133847-25906568.jpgpexels-chinar-minar-1265133847-2590656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3154" r="13154"/>
          <a:stretch>
            <a:fillRect/>
          </a:stretch>
        </p:blipFill>
        <p:spPr>
          <a:xfrm>
            <a:off x="861060" y="2541270"/>
            <a:ext cx="3431540" cy="34975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04" h="5508">
                <a:moveTo>
                  <a:pt x="0" y="0"/>
                </a:moveTo>
                <a:cubicBezTo>
                  <a:pt x="1432" y="201"/>
                  <a:pt x="3290" y="348"/>
                  <a:pt x="5385" y="418"/>
                </a:cubicBezTo>
                <a:lnTo>
                  <a:pt x="5404" y="418"/>
                </a:lnTo>
                <a:lnTo>
                  <a:pt x="5404" y="5096"/>
                </a:lnTo>
                <a:lnTo>
                  <a:pt x="5385" y="5096"/>
                </a:lnTo>
                <a:cubicBezTo>
                  <a:pt x="3315" y="5166"/>
                  <a:pt x="1474" y="5311"/>
                  <a:pt x="49" y="5508"/>
                </a:cubicBezTo>
                <a:lnTo>
                  <a:pt x="0" y="55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1438" name="任意多边形: 形状 1437"/>
          <p:cNvSpPr/>
          <p:nvPr>
            <p:custDataLst>
              <p:tags r:id="rId15"/>
            </p:custDataLst>
          </p:nvPr>
        </p:nvSpPr>
        <p:spPr>
          <a:xfrm>
            <a:off x="5563870" y="3909695"/>
            <a:ext cx="5080" cy="9525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39" name="任意多边形: 形状 1438"/>
          <p:cNvSpPr/>
          <p:nvPr>
            <p:custDataLst>
              <p:tags r:id="rId16"/>
            </p:custDataLst>
          </p:nvPr>
        </p:nvSpPr>
        <p:spPr>
          <a:xfrm>
            <a:off x="6997065" y="3910965"/>
            <a:ext cx="5080" cy="9525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40" name="任意多边形: 形状 1439"/>
          <p:cNvSpPr/>
          <p:nvPr>
            <p:custDataLst>
              <p:tags r:id="rId17"/>
            </p:custDataLst>
          </p:nvPr>
        </p:nvSpPr>
        <p:spPr>
          <a:xfrm>
            <a:off x="5563870" y="5154930"/>
            <a:ext cx="5080" cy="9525"/>
          </a:xfrm>
          <a:custGeom>
            <a:avLst/>
            <a:gdLst>
              <a:gd name="connsiteX0" fmla="*/ 4906 w 4953"/>
              <a:gd name="connsiteY0" fmla="*/ -268 h 9525"/>
              <a:gd name="connsiteX1" fmla="*/ -47 w 4953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41" name="任意多边形: 形状 1440"/>
          <p:cNvSpPr/>
          <p:nvPr>
            <p:custDataLst>
              <p:tags r:id="rId18"/>
            </p:custDataLst>
          </p:nvPr>
        </p:nvSpPr>
        <p:spPr>
          <a:xfrm>
            <a:off x="6997065" y="5153660"/>
            <a:ext cx="5080" cy="9525"/>
          </a:xfrm>
          <a:custGeom>
            <a:avLst/>
            <a:gdLst>
              <a:gd name="connsiteX0" fmla="*/ 4906 w 4952"/>
              <a:gd name="connsiteY0" fmla="*/ -268 h 9525"/>
              <a:gd name="connsiteX1" fmla="*/ -47 w 4952"/>
              <a:gd name="connsiteY1" fmla="*/ -26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2" h="9525">
                <a:moveTo>
                  <a:pt x="4906" y="-268"/>
                </a:moveTo>
                <a:lnTo>
                  <a:pt x="-47" y="-268"/>
                </a:ln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9"/>
    </p:custDataLst>
  </p:cSld>
  <p:clrMapOvr>
    <a:masterClrMapping/>
  </p:clrMapOvr>
  <p:transition spd="slow" advTm="3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61" name="文本框 26"/>
          <p:cNvSpPr txBox="1"/>
          <p:nvPr/>
        </p:nvSpPr>
        <p:spPr>
          <a:xfrm>
            <a:off x="1873955" y="381705"/>
            <a:ext cx="10970823" cy="706755"/>
          </a:xfrm>
          <a:prstGeom prst="rect">
            <a:avLst/>
          </a:prstGeo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三、任职资质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/>
          <p:cNvSpPr/>
          <p:nvPr>
            <p:custDataLst>
              <p:tags r:id="rId1"/>
            </p:custDataLst>
          </p:nvPr>
        </p:nvSpPr>
        <p:spPr>
          <a:xfrm>
            <a:off x="8432383" y="2477968"/>
            <a:ext cx="2953388" cy="8644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21"/>
          <p:cNvSpPr txBox="1"/>
          <p:nvPr>
            <p:custDataLst>
              <p:tags r:id="rId2"/>
            </p:custDataLst>
          </p:nvPr>
        </p:nvSpPr>
        <p:spPr>
          <a:xfrm flipH="1">
            <a:off x="8735826" y="3493646"/>
            <a:ext cx="2419437" cy="240232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30" dirty="0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遵纪守法，身体健康，有良好的服务意识，能适应铁路行业乘务员工作特点，服从公司工作安排。</a:t>
            </a:r>
            <a:endParaRPr lang="zh-CN" altLang="en-US" spc="130" dirty="0">
              <a:solidFill>
                <a:schemeClr val="dk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Rectangle 29"/>
          <p:cNvSpPr/>
          <p:nvPr>
            <p:custDataLst>
              <p:tags r:id="rId3"/>
            </p:custDataLst>
          </p:nvPr>
        </p:nvSpPr>
        <p:spPr>
          <a:xfrm flipH="1">
            <a:off x="8792778" y="2567940"/>
            <a:ext cx="2388823" cy="647404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300" b="1" spc="180" dirty="0">
                <a:solidFill>
                  <a:schemeClr val="accent5">
                    <a:lumMod val="75000"/>
                  </a:schemeClr>
                </a:solidFill>
                <a:uFillTx/>
                <a:latin typeface="汉仪旗黑-85S" panose="00020600040101010101" charset="-128"/>
                <a:ea typeface="汉仪旗黑-85S" panose="00020600040101010101" charset="-128"/>
                <a:sym typeface="Arial" panose="020B0604020202020204" pitchFamily="34" charset="0"/>
              </a:rPr>
              <a:t>工作表现</a:t>
            </a:r>
            <a:endParaRPr lang="zh-CN" altLang="en-US" sz="2300" b="1" spc="180" dirty="0">
              <a:solidFill>
                <a:schemeClr val="accent5">
                  <a:lumMod val="75000"/>
                </a:schemeClr>
              </a:solidFill>
              <a:uFillTx/>
              <a:latin typeface="汉仪旗黑-85S" panose="00020600040101010101" charset="-128"/>
              <a:ea typeface="汉仪旗黑-85S" panose="00020600040101010101" charset="-128"/>
              <a:sym typeface="Arial" panose="020B0604020202020204" pitchFamily="34" charset="0"/>
            </a:endParaRPr>
          </a:p>
        </p:txBody>
      </p:sp>
      <p:sp>
        <p:nvSpPr>
          <p:cNvPr id="31" name="矩形: 圆角 30"/>
          <p:cNvSpPr/>
          <p:nvPr>
            <p:custDataLst>
              <p:tags r:id="rId4"/>
            </p:custDataLst>
          </p:nvPr>
        </p:nvSpPr>
        <p:spPr>
          <a:xfrm>
            <a:off x="5854472" y="2477968"/>
            <a:ext cx="2953388" cy="86440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1"/>
          <p:cNvSpPr txBox="1"/>
          <p:nvPr>
            <p:custDataLst>
              <p:tags r:id="rId5"/>
            </p:custDataLst>
          </p:nvPr>
        </p:nvSpPr>
        <p:spPr>
          <a:xfrm flipH="1">
            <a:off x="6157914" y="3493646"/>
            <a:ext cx="2419437" cy="2402329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00" dirty="0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五官端正，体态匀称，手臂等身体明显部位不能有纹身，不能有染发、短发，形象质佳，普通话发音标准、吐字清晰，沟通、表达能力强。</a:t>
            </a:r>
            <a:endParaRPr lang="zh-CN" altLang="en-US" spc="100" dirty="0">
              <a:solidFill>
                <a:schemeClr val="dk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Rectangle 29"/>
          <p:cNvSpPr/>
          <p:nvPr>
            <p:custDataLst>
              <p:tags r:id="rId6"/>
            </p:custDataLst>
          </p:nvPr>
        </p:nvSpPr>
        <p:spPr>
          <a:xfrm flipH="1">
            <a:off x="6173221" y="2567305"/>
            <a:ext cx="2388823" cy="647404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300" b="1" spc="180" dirty="0">
                <a:solidFill>
                  <a:schemeClr val="accent4">
                    <a:lumMod val="50000"/>
                  </a:schemeClr>
                </a:solidFill>
                <a:uFillTx/>
                <a:latin typeface="汉仪旗黑-85S" panose="00020600040101010101" charset="-128"/>
                <a:ea typeface="汉仪旗黑-85S" panose="00020600040101010101" charset="-128"/>
                <a:sym typeface="Arial" panose="020B0604020202020204" pitchFamily="34" charset="0"/>
              </a:rPr>
              <a:t>体态标准</a:t>
            </a:r>
            <a:endParaRPr lang="zh-CN" altLang="en-US" sz="2300" b="1" spc="180" dirty="0">
              <a:solidFill>
                <a:schemeClr val="accent4">
                  <a:lumMod val="50000"/>
                </a:schemeClr>
              </a:solidFill>
              <a:uFillTx/>
              <a:latin typeface="汉仪旗黑-85S" panose="00020600040101010101" charset="-128"/>
              <a:ea typeface="汉仪旗黑-85S" panose="00020600040101010101" charset="-128"/>
              <a:sym typeface="Arial" panose="020B0604020202020204" pitchFamily="34" charset="0"/>
            </a:endParaRPr>
          </a:p>
        </p:txBody>
      </p:sp>
      <p:sp>
        <p:nvSpPr>
          <p:cNvPr id="24" name="矩形: 圆角 23"/>
          <p:cNvSpPr/>
          <p:nvPr>
            <p:custDataLst>
              <p:tags r:id="rId7"/>
            </p:custDataLst>
          </p:nvPr>
        </p:nvSpPr>
        <p:spPr>
          <a:xfrm>
            <a:off x="3277460" y="2477968"/>
            <a:ext cx="2953388" cy="86440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>
            <p:custDataLst>
              <p:tags r:id="rId8"/>
            </p:custDataLst>
          </p:nvPr>
        </p:nvSpPr>
        <p:spPr>
          <a:xfrm flipH="1">
            <a:off x="3580903" y="3493646"/>
            <a:ext cx="2419437" cy="240232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20" dirty="0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航空/高铁乘务、轨道交通、酒店管理、旅游管理、市场销售专业的优先聘用；可接受中专或中技实习生实习。</a:t>
            </a:r>
            <a:endParaRPr lang="zh-CN" altLang="en-US" spc="120" dirty="0">
              <a:solidFill>
                <a:schemeClr val="dk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Rectangle 29"/>
          <p:cNvSpPr/>
          <p:nvPr>
            <p:custDataLst>
              <p:tags r:id="rId9"/>
            </p:custDataLst>
          </p:nvPr>
        </p:nvSpPr>
        <p:spPr>
          <a:xfrm flipH="1">
            <a:off x="3611185" y="2597785"/>
            <a:ext cx="2388823" cy="647404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300" b="1" spc="150" dirty="0">
                <a:solidFill>
                  <a:schemeClr val="accent3">
                    <a:lumMod val="75000"/>
                  </a:schemeClr>
                </a:solidFill>
                <a:uFillTx/>
                <a:latin typeface="汉仪旗黑-85S" panose="00020600040101010101" charset="-128"/>
                <a:ea typeface="汉仪旗黑-85S" panose="00020600040101010101" charset="-128"/>
                <a:sym typeface="Arial" panose="020B0604020202020204" pitchFamily="34" charset="0"/>
              </a:rPr>
              <a:t>大专及以上学历</a:t>
            </a:r>
            <a:endParaRPr lang="zh-CN" altLang="en-US" sz="2300" b="1" spc="150" dirty="0">
              <a:solidFill>
                <a:schemeClr val="accent3">
                  <a:lumMod val="75000"/>
                </a:schemeClr>
              </a:solidFill>
              <a:uFillTx/>
              <a:latin typeface="汉仪旗黑-85S" panose="00020600040101010101" charset="-128"/>
              <a:ea typeface="汉仪旗黑-85S" panose="00020600040101010101" charset="-128"/>
              <a:sym typeface="Arial" panose="020B0604020202020204" pitchFamily="34" charset="0"/>
            </a:endParaRPr>
          </a:p>
        </p:txBody>
      </p:sp>
      <p:sp>
        <p:nvSpPr>
          <p:cNvPr id="3" name="矩形: 圆角 4"/>
          <p:cNvSpPr/>
          <p:nvPr>
            <p:custDataLst>
              <p:tags r:id="rId10"/>
            </p:custDataLst>
          </p:nvPr>
        </p:nvSpPr>
        <p:spPr>
          <a:xfrm>
            <a:off x="699548" y="2477968"/>
            <a:ext cx="2953388" cy="86440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1"/>
          <p:cNvSpPr txBox="1"/>
          <p:nvPr>
            <p:custDataLst>
              <p:tags r:id="rId11"/>
            </p:custDataLst>
          </p:nvPr>
        </p:nvSpPr>
        <p:spPr>
          <a:xfrm flipH="1">
            <a:off x="1002991" y="3493646"/>
            <a:ext cx="2419437" cy="240232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30" dirty="0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女生，年龄17-30周岁，身高160cm以上。男生，年龄17-26周岁，身高173以上。</a:t>
            </a:r>
            <a:endParaRPr lang="zh-CN" altLang="en-US" spc="130" dirty="0">
              <a:solidFill>
                <a:schemeClr val="dk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Rectangle 29"/>
          <p:cNvSpPr/>
          <p:nvPr>
            <p:custDataLst>
              <p:tags r:id="rId12"/>
            </p:custDataLst>
          </p:nvPr>
        </p:nvSpPr>
        <p:spPr>
          <a:xfrm flipH="1">
            <a:off x="1033538" y="2597785"/>
            <a:ext cx="2388823" cy="647404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300" b="1" spc="180" dirty="0">
                <a:solidFill>
                  <a:schemeClr val="accent1">
                    <a:lumMod val="75000"/>
                  </a:schemeClr>
                </a:solidFill>
                <a:uFillTx/>
                <a:latin typeface="汉仪旗黑-85S" panose="00020600040101010101" charset="-128"/>
                <a:ea typeface="汉仪旗黑-85S" panose="00020600040101010101" charset="-128"/>
                <a:sym typeface="Arial" panose="020B0604020202020204" pitchFamily="34" charset="0"/>
              </a:rPr>
              <a:t>餐车乘务员：</a:t>
            </a:r>
            <a:endParaRPr lang="zh-CN" altLang="en-US" sz="2300" b="1" spc="180" dirty="0">
              <a:solidFill>
                <a:schemeClr val="accent1">
                  <a:lumMod val="75000"/>
                </a:schemeClr>
              </a:solidFill>
              <a:uFillTx/>
              <a:latin typeface="汉仪旗黑-85S" panose="00020600040101010101" charset="-128"/>
              <a:ea typeface="汉仪旗黑-85S" panose="00020600040101010101" charset="-128"/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  <p:transition spd="slow" advTm="3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71" name="文本框 5"/>
          <p:cNvSpPr txBox="1"/>
          <p:nvPr/>
        </p:nvSpPr>
        <p:spPr>
          <a:xfrm>
            <a:off x="1995240" y="353765"/>
            <a:ext cx="10970823" cy="706755"/>
          </a:xfrm>
          <a:prstGeom prst="rect">
            <a:avLst/>
          </a:prstGeo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四、工作地点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854393" y="1785938"/>
            <a:ext cx="3695700" cy="27184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noFill/>
          <a:ln w="63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62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任意多边形 17"/>
          <p:cNvSpPr/>
          <p:nvPr>
            <p:custDataLst>
              <p:tags r:id="rId2"/>
            </p:custDataLst>
          </p:nvPr>
        </p:nvSpPr>
        <p:spPr>
          <a:xfrm>
            <a:off x="4064953" y="3851593"/>
            <a:ext cx="3695700" cy="27184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noFill/>
          <a:ln w="63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7" name="图片 6" descr="/data/temp/7edc72a6-8b19-11f0-9dbd-ba2ffc697e93.jpeg7edc72a6-8b19-11f0-9dbd-ba2ffc697e9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9337" r="19337"/>
          <a:stretch>
            <a:fillRect/>
          </a:stretch>
        </p:blipFill>
        <p:spPr>
          <a:xfrm>
            <a:off x="945198" y="1866583"/>
            <a:ext cx="3513455" cy="25844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ln w="63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16200000" scaled="1"/>
            </a:gradFill>
          </a:ln>
        </p:spPr>
      </p:pic>
      <p:sp>
        <p:nvSpPr>
          <p:cNvPr id="3" name="平行四边形 2"/>
          <p:cNvSpPr/>
          <p:nvPr>
            <p:custDataLst>
              <p:tags r:id="rId5"/>
            </p:custDataLst>
          </p:nvPr>
        </p:nvSpPr>
        <p:spPr>
          <a:xfrm>
            <a:off x="652463" y="4451033"/>
            <a:ext cx="3437262" cy="2035810"/>
          </a:xfrm>
          <a:prstGeom prst="parallelogram">
            <a:avLst>
              <a:gd name="adj" fmla="val 14054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62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福州站部分线路介绍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福州站</a:t>
            </a:r>
            <a:r>
              <a:rPr lang="en-US" altLang="zh-CN" sz="1600" dirty="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成都站、</a:t>
            </a:r>
            <a:endParaRPr lang="zh-CN" altLang="en-US" sz="16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福州站</a:t>
            </a:r>
            <a:r>
              <a:rPr lang="en-US" altLang="zh-CN" sz="1600" dirty="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兰州站、</a:t>
            </a:r>
            <a:endParaRPr lang="zh-CN" altLang="en-US" sz="16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福州站</a:t>
            </a:r>
            <a:r>
              <a:rPr lang="en-US" altLang="zh-CN" sz="1600" dirty="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深圳北站、</a:t>
            </a:r>
            <a:endParaRPr lang="zh-CN" altLang="en-US" sz="16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福州站</a:t>
            </a:r>
            <a:r>
              <a:rPr lang="en-US" altLang="zh-CN" sz="1600" dirty="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北京南、</a:t>
            </a:r>
            <a:endParaRPr lang="zh-CN" altLang="en-US" sz="16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sym typeface="Arial" panose="020B0604020202020204" pitchFamily="34" charset="0"/>
              </a:rPr>
              <a:t>福州站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-上海虹桥等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平行四边形 3"/>
          <p:cNvSpPr/>
          <p:nvPr>
            <p:custDataLst>
              <p:tags r:id="rId6"/>
            </p:custDataLst>
          </p:nvPr>
        </p:nvSpPr>
        <p:spPr>
          <a:xfrm>
            <a:off x="4518978" y="1854518"/>
            <a:ext cx="3443025" cy="2035810"/>
          </a:xfrm>
          <a:prstGeom prst="parallelogram">
            <a:avLst>
              <a:gd name="adj" fmla="val 14054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龙岩站部分线路介绍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龙岩</a:t>
            </a:r>
            <a:r>
              <a:rPr lang="en-US" altLang="zh-CN" sz="160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福鼎、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龙岩</a:t>
            </a:r>
            <a:r>
              <a:rPr lang="en-US" altLang="zh-CN" sz="160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南京南、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龙岩</a:t>
            </a:r>
            <a:r>
              <a:rPr lang="en-US" altLang="zh-CN" sz="160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上海虹桥、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龙岩</a:t>
            </a:r>
            <a:r>
              <a:rPr lang="en-US" altLang="zh-CN" sz="160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平潭、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龙岩</a:t>
            </a:r>
            <a:r>
              <a:rPr lang="en-US" altLang="zh-CN" sz="1600">
                <a:solidFill>
                  <a:schemeClr val="tx1"/>
                </a:solidFill>
                <a:sym typeface="Arial" panose="020B0604020202020204" pitchFamily="34" charset="0"/>
              </a:rPr>
              <a:t>-</a:t>
            </a: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深圳北等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平行四边形 4"/>
          <p:cNvSpPr/>
          <p:nvPr>
            <p:custDataLst>
              <p:tags r:id="rId7"/>
            </p:custDataLst>
          </p:nvPr>
        </p:nvSpPr>
        <p:spPr>
          <a:xfrm>
            <a:off x="7640638" y="4451033"/>
            <a:ext cx="3427897" cy="2035810"/>
          </a:xfrm>
          <a:prstGeom prst="parallelogram">
            <a:avLst>
              <a:gd name="adj" fmla="val 14054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62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厦门站部分线路介绍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厦门北-南京南、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厦门北-上海虹桥、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厦门北-北京南、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厦门-重庆北、</a:t>
            </a:r>
            <a:endParaRPr lang="zh-CN" altLang="en-US" sz="160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sz="1600">
                <a:solidFill>
                  <a:schemeClr val="tx1"/>
                </a:solidFill>
                <a:sym typeface="Arial" panose="020B0604020202020204" pitchFamily="34" charset="0"/>
              </a:rPr>
              <a:t>厦门-杭州东等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7" descr="/data/temp/7edc7344-8b19-11f0-9dbd-ba2ffc697e93.png7edc7344-8b19-11f0-9dbd-ba2ffc697e9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898" b="3898"/>
          <a:stretch>
            <a:fillRect/>
          </a:stretch>
        </p:blipFill>
        <p:spPr>
          <a:xfrm>
            <a:off x="4169728" y="3890328"/>
            <a:ext cx="3513455" cy="25844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ln w="6350">
            <a:gradFill>
              <a:gsLst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65000"/>
                  </a:schemeClr>
                </a:gs>
              </a:gsLst>
              <a:lin ang="5400000" scaled="1"/>
            </a:gradFill>
          </a:ln>
        </p:spPr>
      </p:pic>
      <p:sp>
        <p:nvSpPr>
          <p:cNvPr id="82" name="任意多边形 48"/>
          <p:cNvSpPr/>
          <p:nvPr>
            <p:custDataLst>
              <p:tags r:id="rId10"/>
            </p:custDataLst>
          </p:nvPr>
        </p:nvSpPr>
        <p:spPr>
          <a:xfrm>
            <a:off x="1185228" y="1780223"/>
            <a:ext cx="1414780" cy="422910"/>
          </a:xfrm>
          <a:custGeom>
            <a:avLst/>
            <a:gdLst>
              <a:gd name="connsiteX0" fmla="*/ 2228 w 2228"/>
              <a:gd name="connsiteY0" fmla="*/ 0 h 666"/>
              <a:gd name="connsiteX1" fmla="*/ 85 w 2228"/>
              <a:gd name="connsiteY1" fmla="*/ 0 h 666"/>
              <a:gd name="connsiteX2" fmla="*/ 0 w 2228"/>
              <a:gd name="connsiteY2" fmla="*/ 666 h 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" h="666">
                <a:moveTo>
                  <a:pt x="2228" y="0"/>
                </a:moveTo>
                <a:lnTo>
                  <a:pt x="85" y="0"/>
                </a:lnTo>
                <a:lnTo>
                  <a:pt x="0" y="666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83" name="任意多边形 82"/>
          <p:cNvSpPr/>
          <p:nvPr>
            <p:custDataLst>
              <p:tags r:id="rId11"/>
            </p:custDataLst>
          </p:nvPr>
        </p:nvSpPr>
        <p:spPr>
          <a:xfrm rot="10800000" flipH="1">
            <a:off x="1225868" y="1780223"/>
            <a:ext cx="156845" cy="96520"/>
          </a:xfrm>
          <a:custGeom>
            <a:avLst/>
            <a:gdLst>
              <a:gd name="connsiteX0" fmla="*/ 21 w 440"/>
              <a:gd name="connsiteY0" fmla="*/ 270 h 270"/>
              <a:gd name="connsiteX1" fmla="*/ 0 w 440"/>
              <a:gd name="connsiteY1" fmla="*/ 0 h 270"/>
              <a:gd name="connsiteX2" fmla="*/ 440 w 440"/>
              <a:gd name="connsiteY2" fmla="*/ 270 h 270"/>
              <a:gd name="connsiteX3" fmla="*/ 21 w 440"/>
              <a:gd name="connsiteY3" fmla="*/ 270 h 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" h="270">
                <a:moveTo>
                  <a:pt x="21" y="270"/>
                </a:moveTo>
                <a:lnTo>
                  <a:pt x="0" y="0"/>
                </a:lnTo>
                <a:lnTo>
                  <a:pt x="440" y="270"/>
                </a:lnTo>
                <a:lnTo>
                  <a:pt x="21" y="2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89" name="任意多边形: 形状 73"/>
          <p:cNvSpPr/>
          <p:nvPr>
            <p:custDataLst>
              <p:tags r:id="rId12"/>
            </p:custDataLst>
          </p:nvPr>
        </p:nvSpPr>
        <p:spPr>
          <a:xfrm>
            <a:off x="1655763" y="1733233"/>
            <a:ext cx="504190" cy="40640"/>
          </a:xfrm>
          <a:custGeom>
            <a:avLst/>
            <a:gdLst>
              <a:gd name="connsiteX0" fmla="*/ 149306 w 220641"/>
              <a:gd name="connsiteY0" fmla="*/ 0 h 40720"/>
              <a:gd name="connsiteX1" fmla="*/ 220641 w 220641"/>
              <a:gd name="connsiteY1" fmla="*/ 39541 h 40720"/>
              <a:gd name="connsiteX2" fmla="*/ 0 w 220641"/>
              <a:gd name="connsiteY2" fmla="*/ 40720 h 40720"/>
              <a:gd name="connsiteX3" fmla="*/ 22194 w 220641"/>
              <a:gd name="connsiteY3" fmla="*/ 680 h 40720"/>
              <a:gd name="connsiteX4" fmla="*/ 149306 w 220641"/>
              <a:gd name="connsiteY4" fmla="*/ 0 h 4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641" h="40720">
                <a:moveTo>
                  <a:pt x="149306" y="0"/>
                </a:moveTo>
                <a:lnTo>
                  <a:pt x="220641" y="39541"/>
                </a:lnTo>
                <a:lnTo>
                  <a:pt x="0" y="40720"/>
                </a:lnTo>
                <a:lnTo>
                  <a:pt x="22194" y="680"/>
                </a:lnTo>
                <a:lnTo>
                  <a:pt x="1493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  <a:latin typeface="汉仪文黑-5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110" name="任意多边形 48"/>
          <p:cNvSpPr/>
          <p:nvPr>
            <p:custDataLst>
              <p:tags r:id="rId13"/>
            </p:custDataLst>
          </p:nvPr>
        </p:nvSpPr>
        <p:spPr>
          <a:xfrm flipH="1">
            <a:off x="4244023" y="1782763"/>
            <a:ext cx="313690" cy="264160"/>
          </a:xfrm>
          <a:custGeom>
            <a:avLst/>
            <a:gdLst>
              <a:gd name="connsiteX0" fmla="*/ 494 w 494"/>
              <a:gd name="connsiteY0" fmla="*/ 0 h 416"/>
              <a:gd name="connsiteX1" fmla="*/ 0 w 494"/>
              <a:gd name="connsiteY1" fmla="*/ 0 h 416"/>
              <a:gd name="connsiteX2" fmla="*/ 64 w 494"/>
              <a:gd name="connsiteY2" fmla="*/ 416 h 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" h="416">
                <a:moveTo>
                  <a:pt x="494" y="0"/>
                </a:moveTo>
                <a:lnTo>
                  <a:pt x="0" y="0"/>
                </a:lnTo>
                <a:lnTo>
                  <a:pt x="64" y="416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3" name="任意多边形 48"/>
          <p:cNvSpPr/>
          <p:nvPr>
            <p:custDataLst>
              <p:tags r:id="rId14"/>
            </p:custDataLst>
          </p:nvPr>
        </p:nvSpPr>
        <p:spPr>
          <a:xfrm flipV="1">
            <a:off x="4057333" y="6313488"/>
            <a:ext cx="313690" cy="264160"/>
          </a:xfrm>
          <a:custGeom>
            <a:avLst/>
            <a:gdLst>
              <a:gd name="connsiteX0" fmla="*/ 494 w 494"/>
              <a:gd name="connsiteY0" fmla="*/ 0 h 416"/>
              <a:gd name="connsiteX1" fmla="*/ 0 w 494"/>
              <a:gd name="connsiteY1" fmla="*/ 0 h 416"/>
              <a:gd name="connsiteX2" fmla="*/ 64 w 494"/>
              <a:gd name="connsiteY2" fmla="*/ 416 h 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" h="416">
                <a:moveTo>
                  <a:pt x="494" y="0"/>
                </a:moveTo>
                <a:lnTo>
                  <a:pt x="0" y="0"/>
                </a:lnTo>
                <a:lnTo>
                  <a:pt x="64" y="416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0" name="任意多边形 48"/>
          <p:cNvSpPr/>
          <p:nvPr>
            <p:custDataLst>
              <p:tags r:id="rId15"/>
            </p:custDataLst>
          </p:nvPr>
        </p:nvSpPr>
        <p:spPr>
          <a:xfrm flipH="1" flipV="1">
            <a:off x="6015038" y="6150293"/>
            <a:ext cx="1414780" cy="422910"/>
          </a:xfrm>
          <a:custGeom>
            <a:avLst/>
            <a:gdLst>
              <a:gd name="connsiteX0" fmla="*/ 2228 w 2228"/>
              <a:gd name="connsiteY0" fmla="*/ 0 h 666"/>
              <a:gd name="connsiteX1" fmla="*/ 85 w 2228"/>
              <a:gd name="connsiteY1" fmla="*/ 0 h 666"/>
              <a:gd name="connsiteX2" fmla="*/ 0 w 2228"/>
              <a:gd name="connsiteY2" fmla="*/ 666 h 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" h="666">
                <a:moveTo>
                  <a:pt x="2228" y="0"/>
                </a:moveTo>
                <a:lnTo>
                  <a:pt x="85" y="0"/>
                </a:lnTo>
                <a:lnTo>
                  <a:pt x="0" y="666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1" name="任意多边形 20"/>
          <p:cNvSpPr/>
          <p:nvPr>
            <p:custDataLst>
              <p:tags r:id="rId16"/>
            </p:custDataLst>
          </p:nvPr>
        </p:nvSpPr>
        <p:spPr>
          <a:xfrm rot="10800000" flipV="1">
            <a:off x="7232333" y="6476683"/>
            <a:ext cx="156845" cy="96520"/>
          </a:xfrm>
          <a:custGeom>
            <a:avLst/>
            <a:gdLst>
              <a:gd name="connsiteX0" fmla="*/ 21 w 440"/>
              <a:gd name="connsiteY0" fmla="*/ 270 h 270"/>
              <a:gd name="connsiteX1" fmla="*/ 0 w 440"/>
              <a:gd name="connsiteY1" fmla="*/ 0 h 270"/>
              <a:gd name="connsiteX2" fmla="*/ 440 w 440"/>
              <a:gd name="connsiteY2" fmla="*/ 270 h 270"/>
              <a:gd name="connsiteX3" fmla="*/ 21 w 440"/>
              <a:gd name="connsiteY3" fmla="*/ 270 h 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" h="270">
                <a:moveTo>
                  <a:pt x="21" y="270"/>
                </a:moveTo>
                <a:lnTo>
                  <a:pt x="0" y="0"/>
                </a:lnTo>
                <a:lnTo>
                  <a:pt x="440" y="270"/>
                </a:lnTo>
                <a:lnTo>
                  <a:pt x="21" y="2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2" name="任意多边形: 形状 73"/>
          <p:cNvSpPr/>
          <p:nvPr>
            <p:custDataLst>
              <p:tags r:id="rId17"/>
            </p:custDataLst>
          </p:nvPr>
        </p:nvSpPr>
        <p:spPr>
          <a:xfrm flipH="1" flipV="1">
            <a:off x="6455093" y="6579553"/>
            <a:ext cx="504190" cy="40640"/>
          </a:xfrm>
          <a:custGeom>
            <a:avLst/>
            <a:gdLst>
              <a:gd name="connsiteX0" fmla="*/ 149306 w 220641"/>
              <a:gd name="connsiteY0" fmla="*/ 0 h 40720"/>
              <a:gd name="connsiteX1" fmla="*/ 220641 w 220641"/>
              <a:gd name="connsiteY1" fmla="*/ 39541 h 40720"/>
              <a:gd name="connsiteX2" fmla="*/ 0 w 220641"/>
              <a:gd name="connsiteY2" fmla="*/ 40720 h 40720"/>
              <a:gd name="connsiteX3" fmla="*/ 22194 w 220641"/>
              <a:gd name="connsiteY3" fmla="*/ 680 h 40720"/>
              <a:gd name="connsiteX4" fmla="*/ 149306 w 220641"/>
              <a:gd name="connsiteY4" fmla="*/ 0 h 4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641" h="40720">
                <a:moveTo>
                  <a:pt x="149306" y="0"/>
                </a:moveTo>
                <a:lnTo>
                  <a:pt x="220641" y="39541"/>
                </a:lnTo>
                <a:lnTo>
                  <a:pt x="0" y="40720"/>
                </a:lnTo>
                <a:lnTo>
                  <a:pt x="22194" y="680"/>
                </a:lnTo>
                <a:lnTo>
                  <a:pt x="1493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  <a:latin typeface="汉仪文黑-5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4" name="任意多边形 23"/>
          <p:cNvSpPr/>
          <p:nvPr>
            <p:custDataLst>
              <p:tags r:id="rId18"/>
            </p:custDataLst>
          </p:nvPr>
        </p:nvSpPr>
        <p:spPr>
          <a:xfrm>
            <a:off x="7838123" y="1785938"/>
            <a:ext cx="3695700" cy="27184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noFill/>
          <a:ln w="63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62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任意多边形 48"/>
          <p:cNvSpPr/>
          <p:nvPr>
            <p:custDataLst>
              <p:tags r:id="rId19"/>
            </p:custDataLst>
          </p:nvPr>
        </p:nvSpPr>
        <p:spPr>
          <a:xfrm>
            <a:off x="8153718" y="1773873"/>
            <a:ext cx="1414780" cy="422910"/>
          </a:xfrm>
          <a:custGeom>
            <a:avLst/>
            <a:gdLst>
              <a:gd name="connsiteX0" fmla="*/ 2228 w 2228"/>
              <a:gd name="connsiteY0" fmla="*/ 0 h 666"/>
              <a:gd name="connsiteX1" fmla="*/ 85 w 2228"/>
              <a:gd name="connsiteY1" fmla="*/ 0 h 666"/>
              <a:gd name="connsiteX2" fmla="*/ 0 w 2228"/>
              <a:gd name="connsiteY2" fmla="*/ 666 h 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" h="666">
                <a:moveTo>
                  <a:pt x="2228" y="0"/>
                </a:moveTo>
                <a:lnTo>
                  <a:pt x="85" y="0"/>
                </a:lnTo>
                <a:lnTo>
                  <a:pt x="0" y="666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7" name="任意多边形 26"/>
          <p:cNvSpPr/>
          <p:nvPr>
            <p:custDataLst>
              <p:tags r:id="rId20"/>
            </p:custDataLst>
          </p:nvPr>
        </p:nvSpPr>
        <p:spPr>
          <a:xfrm rot="10800000" flipH="1">
            <a:off x="8194358" y="1773873"/>
            <a:ext cx="156845" cy="96520"/>
          </a:xfrm>
          <a:custGeom>
            <a:avLst/>
            <a:gdLst>
              <a:gd name="connsiteX0" fmla="*/ 21 w 440"/>
              <a:gd name="connsiteY0" fmla="*/ 270 h 270"/>
              <a:gd name="connsiteX1" fmla="*/ 0 w 440"/>
              <a:gd name="connsiteY1" fmla="*/ 0 h 270"/>
              <a:gd name="connsiteX2" fmla="*/ 440 w 440"/>
              <a:gd name="connsiteY2" fmla="*/ 270 h 270"/>
              <a:gd name="connsiteX3" fmla="*/ 21 w 440"/>
              <a:gd name="connsiteY3" fmla="*/ 270 h 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" h="270">
                <a:moveTo>
                  <a:pt x="21" y="270"/>
                </a:moveTo>
                <a:lnTo>
                  <a:pt x="0" y="0"/>
                </a:lnTo>
                <a:lnTo>
                  <a:pt x="440" y="270"/>
                </a:lnTo>
                <a:lnTo>
                  <a:pt x="21" y="2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sp>
        <p:nvSpPr>
          <p:cNvPr id="28" name="任意多边形: 形状 73"/>
          <p:cNvSpPr/>
          <p:nvPr>
            <p:custDataLst>
              <p:tags r:id="rId21"/>
            </p:custDataLst>
          </p:nvPr>
        </p:nvSpPr>
        <p:spPr>
          <a:xfrm>
            <a:off x="8624253" y="1726883"/>
            <a:ext cx="504190" cy="40640"/>
          </a:xfrm>
          <a:custGeom>
            <a:avLst/>
            <a:gdLst>
              <a:gd name="connsiteX0" fmla="*/ 149306 w 220641"/>
              <a:gd name="connsiteY0" fmla="*/ 0 h 40720"/>
              <a:gd name="connsiteX1" fmla="*/ 220641 w 220641"/>
              <a:gd name="connsiteY1" fmla="*/ 39541 h 40720"/>
              <a:gd name="connsiteX2" fmla="*/ 0 w 220641"/>
              <a:gd name="connsiteY2" fmla="*/ 40720 h 40720"/>
              <a:gd name="connsiteX3" fmla="*/ 22194 w 220641"/>
              <a:gd name="connsiteY3" fmla="*/ 680 h 40720"/>
              <a:gd name="connsiteX4" fmla="*/ 149306 w 220641"/>
              <a:gd name="connsiteY4" fmla="*/ 0 h 4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641" h="40720">
                <a:moveTo>
                  <a:pt x="149306" y="0"/>
                </a:moveTo>
                <a:lnTo>
                  <a:pt x="220641" y="39541"/>
                </a:lnTo>
                <a:lnTo>
                  <a:pt x="0" y="40720"/>
                </a:lnTo>
                <a:lnTo>
                  <a:pt x="22194" y="680"/>
                </a:lnTo>
                <a:lnTo>
                  <a:pt x="1493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  <a:latin typeface="汉仪文黑-55简" panose="00020600040101010101" charset="-122"/>
              <a:ea typeface="汉仪文黑-55简" panose="00020600040101010101" charset="-122"/>
            </a:endParaRPr>
          </a:p>
        </p:txBody>
      </p:sp>
      <p:sp>
        <p:nvSpPr>
          <p:cNvPr id="29" name="任意多边形 48"/>
          <p:cNvSpPr/>
          <p:nvPr>
            <p:custDataLst>
              <p:tags r:id="rId22"/>
            </p:custDataLst>
          </p:nvPr>
        </p:nvSpPr>
        <p:spPr>
          <a:xfrm flipH="1">
            <a:off x="11225848" y="1785938"/>
            <a:ext cx="313690" cy="264160"/>
          </a:xfrm>
          <a:custGeom>
            <a:avLst/>
            <a:gdLst>
              <a:gd name="connsiteX0" fmla="*/ 494 w 494"/>
              <a:gd name="connsiteY0" fmla="*/ 0 h 416"/>
              <a:gd name="connsiteX1" fmla="*/ 0 w 494"/>
              <a:gd name="connsiteY1" fmla="*/ 0 h 416"/>
              <a:gd name="connsiteX2" fmla="*/ 64 w 494"/>
              <a:gd name="connsiteY2" fmla="*/ 416 h 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" h="416">
                <a:moveTo>
                  <a:pt x="494" y="0"/>
                </a:moveTo>
                <a:lnTo>
                  <a:pt x="0" y="0"/>
                </a:lnTo>
                <a:lnTo>
                  <a:pt x="64" y="416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文黑-55简" panose="00020600040101010101" charset="-122"/>
              <a:ea typeface="汉仪文黑-55简" panose="00020600040101010101" charset="-122"/>
              <a:cs typeface="+mn-cs"/>
            </a:endParaRPr>
          </a:p>
        </p:txBody>
      </p:sp>
      <p:pic>
        <p:nvPicPr>
          <p:cNvPr id="10" name="图片 9" descr="/data/temp/7edc7421-8b19-11f0-9dbd-ba2ffc697e93.png7edc7421-8b19-11f0-9dbd-ba2ffc697e9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t="5147" b="5147"/>
          <a:stretch>
            <a:fillRect/>
          </a:stretch>
        </p:blipFill>
        <p:spPr>
          <a:xfrm>
            <a:off x="7928928" y="1866583"/>
            <a:ext cx="3513455" cy="25844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3" h="4070">
                <a:moveTo>
                  <a:pt x="572" y="0"/>
                </a:moveTo>
                <a:lnTo>
                  <a:pt x="5533" y="0"/>
                </a:lnTo>
                <a:lnTo>
                  <a:pt x="4961" y="4070"/>
                </a:lnTo>
                <a:lnTo>
                  <a:pt x="0" y="4070"/>
                </a:lnTo>
                <a:lnTo>
                  <a:pt x="572" y="0"/>
                </a:lnTo>
                <a:close/>
              </a:path>
            </a:pathLst>
          </a:custGeom>
          <a:ln w="63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16200000" scaled="1"/>
            </a:gradFill>
          </a:ln>
        </p:spPr>
      </p:pic>
    </p:spTree>
    <p:custDataLst>
      <p:tags r:id="rId25"/>
    </p:custDataLst>
  </p:cSld>
  <p:clrMapOvr>
    <a:masterClrMapping/>
  </p:clrMapOvr>
  <p:transition spd="slow" advTm="3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3240" y="285705"/>
            <a:ext cx="10800000" cy="720000"/>
          </a:xfrm>
          <a:noFill/>
        </p:spPr>
        <p:txBody>
          <a:bodyPr vert="horz" wrap="square" lIns="63500" tIns="25400" rIns="63500" bIns="2540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五、</a:t>
            </a:r>
            <a:r>
              <a:rPr lang="zh-CN" altLang="en-US" sz="3400" b="1" spc="18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薪资福利</a:t>
            </a:r>
            <a:endParaRPr lang="zh-CN" altLang="en-US" sz="3400" b="1" spc="18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 descr="房间的摆设布局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9194" b="9194"/>
          <a:stretch>
            <a:fillRect/>
          </a:stretch>
        </p:blipFill>
        <p:spPr>
          <a:xfrm>
            <a:off x="4191000" y="1490345"/>
            <a:ext cx="3810000" cy="2335530"/>
          </a:xfrm>
          <a:custGeom>
            <a:avLst/>
            <a:gdLst>
              <a:gd name="connsiteX0" fmla="*/ 0 w 3809719"/>
              <a:gd name="connsiteY0" fmla="*/ 0 h 2481538"/>
              <a:gd name="connsiteX1" fmla="*/ 3809719 w 3809719"/>
              <a:gd name="connsiteY1" fmla="*/ 0 h 2481538"/>
              <a:gd name="connsiteX2" fmla="*/ 3809719 w 3809719"/>
              <a:gd name="connsiteY2" fmla="*/ 2481538 h 2481538"/>
              <a:gd name="connsiteX3" fmla="*/ 0 w 3809719"/>
              <a:gd name="connsiteY3" fmla="*/ 2481538 h 2481538"/>
              <a:gd name="connsiteX4" fmla="*/ 0 w 3809719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719" h="2481538">
                <a:moveTo>
                  <a:pt x="0" y="0"/>
                </a:moveTo>
                <a:lnTo>
                  <a:pt x="3809719" y="0"/>
                </a:lnTo>
                <a:lnTo>
                  <a:pt x="3809719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solidFill>
              <a:schemeClr val="accent1">
                <a:alpha val="15000"/>
              </a:schemeClr>
            </a:solidFill>
          </a:ln>
        </p:spPr>
      </p:pic>
      <p:pic>
        <p:nvPicPr>
          <p:cNvPr id="4" name="图片 3" descr="房间里的沙发&#10;&#10;低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1378" b="11378"/>
          <a:stretch>
            <a:fillRect/>
          </a:stretch>
        </p:blipFill>
        <p:spPr>
          <a:xfrm>
            <a:off x="0" y="1494155"/>
            <a:ext cx="4018915" cy="2331720"/>
          </a:xfrm>
          <a:custGeom>
            <a:avLst/>
            <a:gdLst>
              <a:gd name="connsiteX0" fmla="*/ 0 w 4018915"/>
              <a:gd name="connsiteY0" fmla="*/ 0 h 2481538"/>
              <a:gd name="connsiteX1" fmla="*/ 4018915 w 4018915"/>
              <a:gd name="connsiteY1" fmla="*/ 0 h 2481538"/>
              <a:gd name="connsiteX2" fmla="*/ 4018915 w 4018915"/>
              <a:gd name="connsiteY2" fmla="*/ 2481538 h 2481538"/>
              <a:gd name="connsiteX3" fmla="*/ 0 w 4018915"/>
              <a:gd name="connsiteY3" fmla="*/ 2481538 h 2481538"/>
              <a:gd name="connsiteX4" fmla="*/ 0 w 4018915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8915" h="2481538">
                <a:moveTo>
                  <a:pt x="0" y="0"/>
                </a:moveTo>
                <a:lnTo>
                  <a:pt x="4018915" y="0"/>
                </a:lnTo>
                <a:lnTo>
                  <a:pt x="4018915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solidFill>
              <a:schemeClr val="accent1">
                <a:alpha val="15000"/>
              </a:schemeClr>
            </a:solidFill>
          </a:ln>
        </p:spPr>
      </p:pic>
      <p:pic>
        <p:nvPicPr>
          <p:cNvPr id="5" name="图片 4" descr="VCG41N136127408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036" b="3036"/>
          <a:stretch>
            <a:fillRect/>
          </a:stretch>
        </p:blipFill>
        <p:spPr>
          <a:xfrm>
            <a:off x="8173085" y="1490345"/>
            <a:ext cx="3314700" cy="2335530"/>
          </a:xfrm>
          <a:custGeom>
            <a:avLst/>
            <a:gdLst>
              <a:gd name="connsiteX0" fmla="*/ 0 w 3289300"/>
              <a:gd name="connsiteY0" fmla="*/ 0 h 2461260"/>
              <a:gd name="connsiteX1" fmla="*/ 2058670 w 3289300"/>
              <a:gd name="connsiteY1" fmla="*/ 0 h 2461260"/>
              <a:gd name="connsiteX2" fmla="*/ 3289300 w 3289300"/>
              <a:gd name="connsiteY2" fmla="*/ 1230630 h 2461260"/>
              <a:gd name="connsiteX3" fmla="*/ 2058670 w 3289300"/>
              <a:gd name="connsiteY3" fmla="*/ 2461260 h 2461260"/>
              <a:gd name="connsiteX4" fmla="*/ 0 w 3289300"/>
              <a:gd name="connsiteY4" fmla="*/ 2461260 h 2461260"/>
              <a:gd name="connsiteX5" fmla="*/ 0 w 3289300"/>
              <a:gd name="connsiteY5" fmla="*/ 0 h 246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461260">
                <a:moveTo>
                  <a:pt x="0" y="0"/>
                </a:moveTo>
                <a:lnTo>
                  <a:pt x="2058670" y="0"/>
                </a:lnTo>
                <a:cubicBezTo>
                  <a:pt x="2738328" y="0"/>
                  <a:pt x="3289300" y="550972"/>
                  <a:pt x="3289300" y="1230630"/>
                </a:cubicBezTo>
                <a:cubicBezTo>
                  <a:pt x="3289300" y="1910288"/>
                  <a:pt x="2738328" y="2461260"/>
                  <a:pt x="2058670" y="2461260"/>
                </a:cubicBezTo>
                <a:lnTo>
                  <a:pt x="0" y="2461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solidFill>
              <a:schemeClr val="accent1">
                <a:alpha val="15000"/>
              </a:schemeClr>
            </a:solidFill>
          </a:ln>
        </p:spPr>
      </p:pic>
      <p:sp>
        <p:nvSpPr>
          <p:cNvPr id="30" name="圆角矩形 13"/>
          <p:cNvSpPr/>
          <p:nvPr>
            <p:custDataLst>
              <p:tags r:id="rId8"/>
            </p:custDataLst>
          </p:nvPr>
        </p:nvSpPr>
        <p:spPr>
          <a:xfrm>
            <a:off x="406400" y="4251008"/>
            <a:ext cx="3392170" cy="2127885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15000"/>
            </a:schemeClr>
          </a:solidFill>
          <a:ln w="9525"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431800" rIns="360045" bIns="215900" numCol="1" spcCol="0" rtlCol="0" fromWordArt="0" anchor="t" anchorCtr="0" forceAA="0" compatLnSpc="1">
            <a:noAutofit/>
          </a:bodyPr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正常上一休一或者上二休一，每月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16-20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天班，基本工资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12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绩效提成（冷链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、其他商品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15%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），早上集合和晚上退乘各加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个小时工资，综合工资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5500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8000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以元上；实习期薪资按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80%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发放，综合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4000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元左右。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圆角矩形 13"/>
          <p:cNvSpPr/>
          <p:nvPr>
            <p:custDataLst>
              <p:tags r:id="rId9"/>
            </p:custDataLst>
          </p:nvPr>
        </p:nvSpPr>
        <p:spPr>
          <a:xfrm>
            <a:off x="402590" y="4251643"/>
            <a:ext cx="50800" cy="21278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288290" rIns="288290" bIns="71755" numCol="1" spcCol="0" rtlCol="0" fromWordArt="0" anchor="ctr" anchorCtr="0" forceAA="0" compatLnSpc="1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endParaRPr lang="zh-CN" altLang="en-US" b="1" spc="300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00000"/>
                    </a:schemeClr>
                  </a:gs>
                </a:gsLst>
                <a:lin ang="16140000" scaled="0"/>
              </a:gra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2" name="圆角矩形 13"/>
          <p:cNvSpPr/>
          <p:nvPr>
            <p:custDataLst>
              <p:tags r:id="rId10"/>
            </p:custDataLst>
          </p:nvPr>
        </p:nvSpPr>
        <p:spPr>
          <a:xfrm>
            <a:off x="4194810" y="4251008"/>
            <a:ext cx="3392170" cy="2127885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  <a:alpha val="15000"/>
            </a:schemeClr>
          </a:solidFill>
          <a:ln w="9525"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431800" rIns="360045" bIns="215900" numCol="1" spcCol="0" rtlCol="0" fromWordArt="0" anchor="t" anchorCtr="0" forceAA="0" compatLnSpc="1">
            <a:noAutofit/>
          </a:bodyPr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国企福利待遇，实习期满三个月后缴纳五险一金，国家法定假日加班费及其他物质福利等。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3" name="圆角矩形 13"/>
          <p:cNvSpPr/>
          <p:nvPr>
            <p:custDataLst>
              <p:tags r:id="rId11"/>
            </p:custDataLst>
          </p:nvPr>
        </p:nvSpPr>
        <p:spPr>
          <a:xfrm>
            <a:off x="4191000" y="4251643"/>
            <a:ext cx="50800" cy="21278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9525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288290" rIns="288290" bIns="71755" numCol="1" spcCol="0" rtlCol="0" fromWordArt="0" anchor="ctr" anchorCtr="0" forceAA="0" compatLnSpc="1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endParaRPr lang="zh-CN" altLang="en-US" b="1" spc="300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lumMod val="60000"/>
                      <a:lumOff val="40000"/>
                      <a:alpha val="100000"/>
                    </a:schemeClr>
                  </a:gs>
                </a:gsLst>
                <a:lin ang="16140000" scaled="0"/>
              </a:gra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4" name="圆角矩形 13"/>
          <p:cNvSpPr/>
          <p:nvPr>
            <p:custDataLst>
              <p:tags r:id="rId12"/>
            </p:custDataLst>
          </p:nvPr>
        </p:nvSpPr>
        <p:spPr>
          <a:xfrm>
            <a:off x="7983220" y="4251008"/>
            <a:ext cx="3392170" cy="2127885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15000"/>
            </a:schemeClr>
          </a:solidFill>
          <a:ln w="9525"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431800" rIns="360045" bIns="215900" numCol="1" spcCol="0" rtlCol="0" fromWordArt="0" anchor="t" anchorCtr="0" forceAA="0" compatLnSpc="1">
            <a:noAutofit/>
          </a:bodyPr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统一办理工资卡，每月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微软雅黑" panose="020B0503020204020204" pitchFamily="34" charset="-122"/>
                <a:sym typeface="+mn-ea"/>
              </a:rPr>
              <a:t>号左右发放上月工资，直接发放到员工工资卡。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5" name="圆角矩形 13"/>
          <p:cNvSpPr/>
          <p:nvPr>
            <p:custDataLst>
              <p:tags r:id="rId13"/>
            </p:custDataLst>
          </p:nvPr>
        </p:nvSpPr>
        <p:spPr>
          <a:xfrm>
            <a:off x="7979410" y="4251643"/>
            <a:ext cx="50800" cy="21278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288290" rIns="288290" bIns="71755" numCol="1" spcCol="0" rtlCol="0" fromWordArt="0" anchor="ctr" anchorCtr="0" forceAA="0" compatLnSpc="1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endParaRPr lang="zh-CN" altLang="en-US" b="1" spc="300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00000"/>
                    </a:schemeClr>
                  </a:gs>
                </a:gsLst>
                <a:lin ang="16140000" scaled="0"/>
              </a:gra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ransition spd="slow" advTm="3000">
    <p:pull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2796_1*i*1"/>
  <p:tag name="KSO_WM_TEMPLATE_CATEGORY" val="custom"/>
  <p:tag name="KSO_WM_TEMPLATE_INDEX" val="40492796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3_3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d*1_3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UNIT_VALUE" val="717*975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0.349999994039535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SHAPE_GUID" val="2097170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34977"/>
  <p:tag name="resource_record_key" val="{&quot;65&quot;:[20234977],&quot;70&quot;:[3326331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460_1*a*1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PICTURE_SUBTYPE" val="b"/>
  <p:tag name="KSO_WM_UNIT_VALUE" val="648*105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460_1*d*1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105.xml><?xml version="1.0" encoding="utf-8"?>
<p:tagLst xmlns:p="http://schemas.openxmlformats.org/presentationml/2006/main">
  <p:tag name="KSO_WM_UNIT_PICTURE_SUBTYPE" val="b"/>
  <p:tag name="KSO_WM_UNIT_VALUE" val="647*11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4460_1*d*2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106.xml><?xml version="1.0" encoding="utf-8"?>
<p:tagLst xmlns:p="http://schemas.openxmlformats.org/presentationml/2006/main">
  <p:tag name="KSO_WM_UNIT_PICTURE_SUBTYPE" val="b"/>
  <p:tag name="KSO_WM_UNIT_VALUE" val="648*9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3"/>
  <p:tag name="KSO_WM_UNIT_ID" val="custom20234460_1*d*3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107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40492673_2*l_h_f*1_1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UNIT_VALUE" val="44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正文，文字是您思想的提炼，请简意的阐述您的观点。"/>
  <p:tag name="KSO_WM_UNIT_FILL_TYPE" val="1"/>
  <p:tag name="KSO_WM_UNIT_FILL_FORE_SCHEMECOLOR_INDEX" val="5"/>
  <p:tag name="KSO_WM_UNIT_FILL_FORE_SCHEMECOLOR_INDEX_BRIGHTNESS" val="0.6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40492673_2*l_h_i*1_1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10,&quot;pos&quot;:0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40492673_2*l_h_f*1_2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UNIT_VALUE" val="44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阐述内容。"/>
  <p:tag name="KSO_WM_UNIT_FILL_TYPE" val="1"/>
  <p:tag name="KSO_WM_UNIT_FILL_FORE_SCHEMECOLOR_INDEX" val="5"/>
  <p:tag name="KSO_WM_UNIT_FILL_FORE_SCHEMECOLOR_INDEX_BRIGHTNESS" val="0.6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VALUE" val="657*12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92796_1*d*1"/>
  <p:tag name="KSO_WM_TEMPLATE_CATEGORY" val="custom"/>
  <p:tag name="KSO_WM_TEMPLATE_INDEX" val="40492796"/>
  <p:tag name="KSO_WM_UNIT_LAYERLEVEL" val="1"/>
  <p:tag name="KSO_WM_TAG_VERSION" val="3.0"/>
  <p:tag name="KSO_WM_BEAUTIFY_FLAG" val="#wm#"/>
  <p:tag name="KSO_WM_UNIT_PICTURE_SUBTYPE" val="b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40492673_2*l_h_i*1_2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10,&quot;pos&quot;:0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40492673_2*l_h_f*1_3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UNIT_VALUE" val="44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正文，文字是您思想的提炼，请简意的阐述您的观点。"/>
  <p:tag name="KSO_WM_UNIT_FILL_TYPE" val="1"/>
  <p:tag name="KSO_WM_UNIT_FILL_FORE_SCHEMECOLOR_INDEX" val="5"/>
  <p:tag name="KSO_WM_UNIT_FILL_FORE_SCHEMECOLOR_INDEX_BRIGHTNESS" val="0.6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.6000000238418579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40492673_2*l_h_i*1_3_1"/>
  <p:tag name="KSO_WM_TEMPLATE_CATEGORY" val="diagram"/>
  <p:tag name="KSO_WM_TEMPLATE_INDEX" val="4049267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6"/>
  <p:tag name="KSO_WM_DIAGRAM_MIN_ITEMCNT" val="2"/>
  <p:tag name="KSO_WM_DIAGRAM_VIRTUALLY_FRAME" val="{&quot;height&quot;:168.39999389648438,&quot;left&quot;:31.65001220703125,&quot;top&quot;:334.3000030517578,&quot;width&quot;:864.0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10,&quot;pos&quot;:0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SLIDE_ID" val="custom2023446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4460"/>
  <p:tag name="KSO_WM_SLIDE_TYPE" val="text"/>
  <p:tag name="KSO_WM_SLIDE_SUBTYPE" val="picTxt"/>
  <p:tag name="KSO_WM_SLIDE_SIZE" val="865.2*167.4"/>
  <p:tag name="KSO_WM_SLIDE_POSITION" val="44.65*321.2"/>
  <p:tag name="KSO_WM_SLIDE_LAYOUT" val="a_d_l"/>
  <p:tag name="KSO_WM_SLIDE_LAYOUT_CNT" val="1_3_1"/>
  <p:tag name="KSO_WM_SPECIAL_SOURCE" val="bdnull"/>
  <p:tag name="KSO_WM_DIAGRAM_GROUP_CODE" val="l1-1"/>
  <p:tag name="KSO_WM_SLIDE_DIAGTYPE" val="l"/>
  <p:tag name="resource_record_key" val="{&quot;65&quot;:[20234460],&quot;70&quot;:[3423778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95_1*i*1"/>
  <p:tag name="KSO_WM_TEMPLATE_CATEGORY" val="custom"/>
  <p:tag name="KSO_WM_TEMPLATE_INDEX" val="20234995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95_1*a*1"/>
  <p:tag name="KSO_WM_TEMPLATE_CATEGORY" val="custom"/>
  <p:tag name="KSO_WM_TEMPLATE_INDEX" val="20234995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95_1*i*2"/>
  <p:tag name="KSO_WM_TEMPLATE_CATEGORY" val="custom"/>
  <p:tag name="KSO_WM_TEMPLATE_INDEX" val="20234995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PLACING_PICTURE_USER_VIEWPORT" val="{&quot;height&quot;:8712,&quot;width&quot;:6971}"/>
  <p:tag name="KSO_WM_UNIT_VALUE" val="1091*9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custom20234995_1*d*3"/>
  <p:tag name="KSO_WM_TEMPLATE_CATEGORY" val="custom"/>
  <p:tag name="KSO_WM_TEMPLATE_INDEX" val="20234995"/>
  <p:tag name="KSO_WM_UNIT_LAYERLEVEL" val="1"/>
  <p:tag name="KSO_WM_TAG_VERSION" val="3.0"/>
  <p:tag name="KSO_WM_BEAUTIFY_FLAG" val="#wm#"/>
  <p:tag name="KSO_WM_UNIT_PICTURE_SUBTYPE" val="b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95_1*i*3"/>
  <p:tag name="KSO_WM_TEMPLATE_CATEGORY" val="custom"/>
  <p:tag name="KSO_WM_TEMPLATE_INDEX" val="20234995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PLACING_PICTURE_USER_VIEWPORT" val="{&quot;height&quot;:6191,&quot;width&quot;:5382}"/>
  <p:tag name="KSO_WM_UNIT_VALUE" val="1043*94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4995_1*d*2"/>
  <p:tag name="KSO_WM_TEMPLATE_CATEGORY" val="custom"/>
  <p:tag name="KSO_WM_TEMPLATE_INDEX" val="20234995"/>
  <p:tag name="KSO_WM_UNIT_LAYERLEVEL" val="1"/>
  <p:tag name="KSO_WM_TAG_VERSION" val="3.0"/>
  <p:tag name="KSO_WM_BEAUTIFY_FLAG" val="#wm#"/>
  <p:tag name="KSO_WM_UNIT_PICTURE_SUBTYPE" val="b"/>
</p:tagLst>
</file>

<file path=ppt/tags/tag12.xml><?xml version="1.0" encoding="utf-8"?>
<p:tagLst xmlns:p="http://schemas.openxmlformats.org/presentationml/2006/main">
  <p:tag name="KSO_WM_UNIT_VALUE" val="657*12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40492796_1*d*2"/>
  <p:tag name="KSO_WM_TEMPLATE_CATEGORY" val="custom"/>
  <p:tag name="KSO_WM_TEMPLATE_INDEX" val="40492796"/>
  <p:tag name="KSO_WM_UNIT_LAYERLEVEL" val="1"/>
  <p:tag name="KSO_WM_TAG_VERSION" val="3.0"/>
  <p:tag name="KSO_WM_BEAUTIFY_FLAG" val="#wm#"/>
  <p:tag name="KSO_WM_UNIT_PICTURE_SUBTYPE" val="b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95_1*i*4"/>
  <p:tag name="KSO_WM_TEMPLATE_CATEGORY" val="custom"/>
  <p:tag name="KSO_WM_TEMPLATE_INDEX" val="20234995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PLACING_PICTURE_USER_VIEWPORT" val="{&quot;height&quot;:6191,&quot;width&quot;:5407}"/>
  <p:tag name="KSO_WM_UNIT_VALUE" val="1091*95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95_1*d*1"/>
  <p:tag name="KSO_WM_TEMPLATE_CATEGORY" val="custom"/>
  <p:tag name="KSO_WM_TEMPLATE_INDEX" val="20234995"/>
  <p:tag name="KSO_WM_UNIT_LAYERLEVEL" val="1"/>
  <p:tag name="KSO_WM_TAG_VERSION" val="3.0"/>
  <p:tag name="KSO_WM_BEAUTIFY_FLAG" val="#wm#"/>
  <p:tag name="KSO_WM_UNIT_PICTURE_SUBTYPE" val="b"/>
</p:tagLst>
</file>

<file path=ppt/tags/tag122.xml><?xml version="1.0" encoding="utf-8"?>
<p:tagLst xmlns:p="http://schemas.openxmlformats.org/presentationml/2006/main">
  <p:tag name="KSO_WM_SLIDE_ID" val="custom20234995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995"/>
  <p:tag name="KSO_WM_SLIDE_TYPE" val="text"/>
  <p:tag name="KSO_WM_SLIDE_SUBTYPE" val="picTxt"/>
  <p:tag name="KSO_WM_SLIDE_SIZE" val="960*511"/>
  <p:tag name="KSO_WM_SLIDE_POSITION" val="0*28"/>
  <p:tag name="KSO_WM_SLIDE_LAYOUT" val="a_d"/>
  <p:tag name="KSO_WM_SLIDE_LAYOUT_CNT" val="1_3"/>
  <p:tag name="KSO_WM_SPECIAL_SOURCE" val="bdnull"/>
</p:tagLst>
</file>

<file path=ppt/tags/tag1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142_1*l_h_i*1_2_1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UNIT_FILL_TYPE" val="3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gradient&quot;:[{&quot;brightness&quot;:0.550000011920929,&quot;colorType&quot;:1,&quot;foreColorIndex&quot;:5,&quot;pos&quot;:0,&quot;transparency&quot;:0.800000011920929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142_1*l_h_i*1_1_1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UNIT_FILL_TYPE" val="3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gradient&quot;:[{&quot;brightness&quot;:0.550000011920929,&quot;colorType&quot;:1,&quot;foreColorIndex&quot;:5,&quot;pos&quot;:0,&quot;transparency&quot;:0.800000011920929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5142_1*l_h_i*1_1_2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5142_1*l_h_i*1_2_2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142_1*l_h_f*1_1_1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UNIT_PRESET_TEXT" val="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，请尽量言简意赅的阐述观点。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solid&quot;:{&quot;brightness&quot;:0,&quot;colorType&quot;:2,&quot;rgb&quot;:&quot;#ffffff&quot;,&quot;transparency&quot;:0.800000011920929},&quot;type&quot;:1},&quot;glow&quot;:{&quot;colorType&quot;:0},&quot;line&quot;:{&quot;solidLine&quot;:{&quot;brightness&quot;:0,&quot;colorType&quot;:2,&quot;rgb&quot;:&quot;#ffffff&quot;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142_1*l_h_f*1_2_1"/>
  <p:tag name="KSO_WM_TEMPLATE_CATEGORY" val="diagram"/>
  <p:tag name="KSO_WM_TEMPLATE_INDEX" val="20235142"/>
  <p:tag name="KSO_WM_UNIT_LAYERLEVEL" val="1_1_1"/>
  <p:tag name="KSO_WM_TAG_VERSION" val="3.0"/>
  <p:tag name="KSO_WM_BEAUTIFY_FLAG" val="#wm#"/>
  <p:tag name="KSO_WM_UNIT_PRESET_TEXT" val="单击此处输入智能图形项正文，文字是您思想的提炼，请尽量言简意赅的阐述观点单击此处输入智能图形项正文，文字是您思想的提炼，请尽量言简意赅的阐述观点单击此处输入智能图形项正文，文字是您思想的提炼，请尽量言简意赅的阐述观点。单击此处输入正文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97.41890056765595,&quot;left&quot;:38.333892822265625,&quot;top&quot;:126.50610858761748,&quot;width&quot;:883.3322143554688}"/>
  <p:tag name="KSO_WM_DIAGRAM_COLOR_MATCH_VALUE" val="{&quot;shape&quot;:{&quot;fill&quot;:{&quot;solid&quot;:{&quot;brightness&quot;:0,&quot;colorType&quot;:2,&quot;rgb&quot;:&quot;#ffffff&quot;,&quot;transparency&quot;:0.800000011920929},&quot;type&quot;:1},&quot;glow&quot;:{&quot;colorType&quot;:0},&quot;line&quot;:{&quot;solidLine&quot;:{&quot;brightness&quot;:0,&quot;colorType&quot;:2,&quot;rgb&quot;:&quot;#ffffff&quot;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34995"/>
  <p:tag name="resource_record_key" val="{&quot;65&quot;:[20234995],&quot;70&quot;:[3333487]}"/>
</p:tagLst>
</file>

<file path=ppt/tags/tag13.xml><?xml version="1.0" encoding="utf-8"?>
<p:tagLst xmlns:p="http://schemas.openxmlformats.org/presentationml/2006/main">
  <p:tag name="KSO_WM_UNIT_PICTURE_SUBTYPE" val="b"/>
  <p:tag name="KSO_WM_UNIT_VALUE" val="1382*123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custom40492796_1*d*3"/>
  <p:tag name="KSO_WM_TEMPLATE_CATEGORY" val="custom"/>
  <p:tag name="KSO_WM_TEMPLATE_INDEX" val="40492796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77_1*i*1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77_1*i*2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77_1*i*3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77_1*i*4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77_1*i*5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77_1*i*6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77_1*i*7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77_1*i*8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77_1*i*9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77_1*i*10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40492796_1*i*2"/>
  <p:tag name="KSO_WM_TEMPLATE_CATEGORY" val="custom"/>
  <p:tag name="KSO_WM_TEMPLATE_INDEX" val="40492796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4977_1*i*11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34995"/>
</p:tagLst>
</file>

<file path=ppt/tags/tag14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ZDQ2YTNhYTY1M2E4ZmU2ODViYTY5ZWFiMzhlYTQifQ=="/>
  <p:tag name="resource_record_key" val="{&quot;65&quot;:[20234995],&quot;70&quot;:[3326331,3423778,3333487]}"/>
  <p:tag name="commondata" val="eyJjb3VudCI6MSwiaGRpZCI6IjJlNDRjYjA3ZTcwNWUyMTU5OGNhYTUzNjE4ZGIwOWFlIiwidXNlckNvdW50Ijox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40492796_1*i*3"/>
  <p:tag name="KSO_WM_TEMPLATE_CATEGORY" val="custom"/>
  <p:tag name="KSO_WM_TEMPLATE_INDEX" val="40492796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SLIDE_ID" val="custom4049279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796"/>
  <p:tag name="KSO_WM_SLIDE_TYPE" val="text"/>
  <p:tag name="KSO_WM_SLIDE_SUBTYPE" val="picTxt"/>
  <p:tag name="KSO_WM_SLIDE_SIZE" val="895*540"/>
  <p:tag name="KSO_WM_SLIDE_POSITION" val="64*0"/>
  <p:tag name="KSO_WM_SLIDE_LAYOUT" val="d"/>
  <p:tag name="KSO_WM_SLIDE_LAYOUT_CNT" val="3"/>
  <p:tag name="KSO_WM_SPECIAL_SOURCE" val="bdnull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3_1*a*1"/>
  <p:tag name="KSO_WM_TEMPLATE_CATEGORY" val="custom"/>
  <p:tag name="KSO_WM_TEMPLATE_INDEX" val="20234953"/>
  <p:tag name="KSO_WM_UNIT_LAYERLEVEL" val="1"/>
  <p:tag name="KSO_WM_TAG_VERSION" val="3.0"/>
  <p:tag name="KSO_WM_BEAUTIFY_FLAG" val="#wm#"/>
  <p:tag name="KSO_WM_UNIT_VALUE" val="26"/>
  <p:tag name="KSO_WM_UNIT_PRESET_TEXT" val="单击此处添加标题"/>
  <p:tag name="KSO_WM_UNIT_TEXT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3_1*i*2"/>
  <p:tag name="KSO_WM_TEMPLATE_CATEGORY" val="custom"/>
  <p:tag name="KSO_WM_TEMPLATE_INDEX" val="20234953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53_1*i*3"/>
  <p:tag name="KSO_WM_TEMPLATE_CATEGORY" val="custom"/>
  <p:tag name="KSO_WM_TEMPLATE_INDEX" val="20234953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4953_1*h_i*1_1"/>
  <p:tag name="KSO_WM_TEMPLATE_CATEGORY" val="custom"/>
  <p:tag name="KSO_WM_TEMPLATE_INDEX" val="20234953"/>
  <p:tag name="KSO_WM_UNIT_LAYERLEVEL" val="1_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VALUE" val="539*13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3_1*d*1"/>
  <p:tag name="KSO_WM_TEMPLATE_CATEGORY" val="custom"/>
  <p:tag name="KSO_WM_TEMPLATE_INDEX" val="20234953"/>
  <p:tag name="KSO_WM_UNIT_LAYERLEVEL" val="1"/>
  <p:tag name="KSO_WM_TAG_VERSION" val="3.0"/>
  <p:tag name="KSO_WM_BEAUTIFY_FLAG" val="#wm#"/>
  <p:tag name="KSO_WM_UNIT_PICTURE_SUBTYPE" val="b"/>
</p:tagLst>
</file>

<file path=ppt/tags/tag22.xml><?xml version="1.0" encoding="utf-8"?>
<p:tagLst xmlns:p="http://schemas.openxmlformats.org/presentationml/2006/main">
  <p:tag name="KSO_WM_UNIT_VALUE" val="539*13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4953_1*d*2"/>
  <p:tag name="KSO_WM_TEMPLATE_CATEGORY" val="custom"/>
  <p:tag name="KSO_WM_TEMPLATE_INDEX" val="20234953"/>
  <p:tag name="KSO_WM_UNIT_LAYERLEVEL" val="1"/>
  <p:tag name="KSO_WM_TAG_VERSION" val="3.0"/>
  <p:tag name="KSO_WM_BEAUTIFY_FLAG" val="#wm#"/>
  <p:tag name="KSO_WM_UNIT_PICTURE_SUBTYPE" val="b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4953_1*h_f*1_1"/>
  <p:tag name="KSO_WM_TEMPLATE_CATEGORY" val="custom"/>
  <p:tag name="KSO_WM_TEMPLATE_INDEX" val="20234953"/>
  <p:tag name="KSO_WM_UNIT_LAYERLEVEL" val="1_1"/>
  <p:tag name="KSO_WM_TAG_VERSION" val="3.0"/>
  <p:tag name="KSO_WM_BEAUTIFY_FLAG" val="#wm#"/>
  <p:tag name="KSO_WM_UNIT_VALUE" val="198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"/>
  <p:tag name="KSO_WM_UNIT_TEXT_TYPE" val="1"/>
  <p:tag name="KSO_WM_UNIT_TEXT_LAYER_COUNT" val="1"/>
</p:tagLst>
</file>

<file path=ppt/tags/tag24.xml><?xml version="1.0" encoding="utf-8"?>
<p:tagLst xmlns:p="http://schemas.openxmlformats.org/presentationml/2006/main">
  <p:tag name="KSO_WM_SLIDE_ID" val="custom2023495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420.2*377.05"/>
  <p:tag name="KSO_WM_SLIDE_POSITION" val="468.05*124.75"/>
  <p:tag name="KSO_WM_TAG_VERSION" val="3.0"/>
  <p:tag name="KSO_WM_BEAUTIFY_FLAG" val="#wm#"/>
  <p:tag name="KSO_WM_TEMPLATE_CATEGORY" val="custom"/>
  <p:tag name="KSO_WM_TEMPLATE_INDEX" val="20234953"/>
  <p:tag name="KSO_WM_SLIDE_LAYOUT" val="a_d_h"/>
  <p:tag name="KSO_WM_SLIDE_LAYOUT_CNT" val="1_2_1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43_1*a*1"/>
  <p:tag name="KSO_WM_TEMPLATE_CATEGORY" val="diagram"/>
  <p:tag name="KSO_WM_TEMPLATE_INDEX" val="20212643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e602b3eeb714258aa3a3df8f3ccf25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a67d1ff8509437283ecf27ab1ff24ad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39b0d9c0c9383becde77756"/>
  <p:tag name="KSO_WM_TEMPLATE_ASSEMBLE_GROUPID" val="639b0d9c0c9383becde77756"/>
</p:tagLst>
</file>

<file path=ppt/tags/tag26.xml><?xml version="1.0" encoding="utf-8"?>
<p:tagLst xmlns:p="http://schemas.openxmlformats.org/presentationml/2006/main">
  <p:tag name="KSO_WM_UNIT_PIC_EFFECT" val="1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69_1*i*1"/>
  <p:tag name="KSO_WM_TEMPLATE_CATEGORY" val="custom"/>
  <p:tag name="KSO_WM_TEMPLATE_INDEX" val="20238469"/>
  <p:tag name="KSO_WM_UNIT_LAYERLEVEL" val="1"/>
  <p:tag name="KSO_WM_TAG_VERSION" val="3.0"/>
  <p:tag name="KSO_WM_UNIT_PIC_EFFECT" val="1"/>
</p:tagLst>
</file>

<file path=ppt/tags/tag28.xml><?xml version="1.0" encoding="utf-8"?>
<p:tagLst xmlns:p="http://schemas.openxmlformats.org/presentationml/2006/main">
  <p:tag name="KSO_WM_BEAUTIFY_FLAG" val="#wm#"/>
  <p:tag name="KSO_WM_UNIT_VALUE" val="1634*185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69_1*d*1"/>
  <p:tag name="KSO_WM_TEMPLATE_CATEGORY" val="custom"/>
  <p:tag name="KSO_WM_TEMPLATE_INDEX" val="20238469"/>
  <p:tag name="KSO_WM_UNIT_LAYERLEVEL" val="1"/>
  <p:tag name="KSO_WM_TAG_VERSION" val="3.0"/>
  <p:tag name="KSO_WM_UNIT_PIC_EFFECT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804_4*l_h_i*1_1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804_4*l_h_f*1_1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VALUE" val="9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804_4*l_h_i*1_1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804_4*l_h_i*1_4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804_4*l_h_f*1_4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28804_4*l_h_i*1_4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804_4*l_h_i*1_2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804_4*l_h_f*1_2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804_4*l_h_i*1_2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804_4*l_h_i*1_5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804_4*l_h_f*1_5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732_1*i*2"/>
  <p:tag name="KSO_WM_TEMPLATE_CATEGORY" val="diagram"/>
  <p:tag name="KSO_WM_TEMPLATE_INDEX" val="20211732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SM_LIMIT_TYPE" val="2"/>
  <p:tag name="KSO_WM_UNIT_DEC_AREA_ID" val="7037f45576ba4f4ba7c16c9783ab68f3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daf3a54eda294851b368c499a06efd69&quot;,&quot;X&quot;:{&quot;Pos&quot;:1},&quot;Y&quot;:{&quot;Pos&quot;:1}},&quot;whChangeMode&quot;:0}"/>
  <p:tag name="KSO_WM_CHIP_GROUPID" val="5f7009630ff15d9a40eb5fda"/>
  <p:tag name="KSO_WM_CHIP_XID" val="5f7009630ff15d9a40eb5fdb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5"/>
  <p:tag name="KSO_WM_TEMPLATE_ASSEMBLE_XID" val="60656f0d4054ed1e2fb80299"/>
  <p:tag name="KSO_WM_TEMPLATE_ASSEMBLE_GROUPID" val="60656f0d4054ed1e2fb80299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228804_4*l_h_i*1_5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7_2"/>
  <p:tag name="KSO_WM_UNIT_ID" val="diagram20228804_4*l_h_i*1_7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7_1"/>
  <p:tag name="KSO_WM_UNIT_ID" val="diagram20228804_4*l_h_f*1_7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7_1"/>
  <p:tag name="KSO_WM_UNIT_ID" val="diagram20228804_4*l_h_i*1_7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8_2"/>
  <p:tag name="KSO_WM_UNIT_ID" val="diagram20228804_4*l_h_i*1_8_2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SUBTYPE" val="a"/>
  <p:tag name="KSO_WM_UNIT_PRESET_TEXT" val="单击此处输入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8_1"/>
  <p:tag name="KSO_WM_UNIT_ID" val="diagram20228804_4*l_h_f*1_8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8_1"/>
  <p:tag name="KSO_WM_UNIT_ID" val="diagram20228804_4*l_h_i*1_8_1"/>
  <p:tag name="KSO_WM_TEMPLATE_CATEGORY" val="diagram"/>
  <p:tag name="KSO_WM_TEMPLATE_INDEX" val="2022880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KSO_WM_UNIT_PIC_EFFECT" val="1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73_1*i*1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49.xml><?xml version="1.0" encoding="utf-8"?>
<p:tagLst xmlns:p="http://schemas.openxmlformats.org/presentationml/2006/main">
  <p:tag name="KSO_WM_BEAUTIFY_FLAG" val="#wm#"/>
  <p:tag name="KSO_WM_UNIT_VALUE" val="1573*211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73_1*d*1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732_1*i*3"/>
  <p:tag name="KSO_WM_TEMPLATE_CATEGORY" val="diagram"/>
  <p:tag name="KSO_WM_TEMPLATE_INDEX" val="20211732"/>
  <p:tag name="KSO_WM_UNIT_LAYERLEVEL" val="1"/>
  <p:tag name="KSO_WM_TAG_VERSION" val="1.0"/>
  <p:tag name="KSO_WM_BEAUTIFY_FLAG" val="#wm#"/>
  <p:tag name="KSO_WM_UNIT_TYPE" val="i"/>
  <p:tag name="KSO_WM_UNIT_INDEX" val="3"/>
  <p:tag name="KSO_WM_UNIT_BLOCK" val="0"/>
  <p:tag name="KSO_WM_UNIT_SM_LIMIT_TYPE" val="2"/>
  <p:tag name="KSO_WM_UNIT_DEC_AREA_ID" val="c27a4f914ad64e6ba0892f36f219806d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80a4bece20924de48cdd06ed40966f4a&quot;,&quot;X&quot;:{&quot;Pos&quot;:1},&quot;Y&quot;:{&quot;Pos&quot;:1}},&quot;whChangeMode&quot;:0}"/>
  <p:tag name="KSO_WM_CHIP_GROUPID" val="5f7009630ff15d9a40eb5fda"/>
  <p:tag name="KSO_WM_CHIP_XID" val="5f7009630ff15d9a40eb5fdb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5"/>
  <p:tag name="KSO_WM_TEMPLATE_ASSEMBLE_XID" val="60656f0d4054ed1e2fb80299"/>
  <p:tag name="KSO_WM_TEMPLATE_ASSEMBLE_GROUPID" val="60656f0d4054ed1e2fb80299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73_1*i*2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643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2-12-15T20:05:48&quot;,&quot;maxSize&quot;:{&quot;size1&quot;:66.25015536944072},&quot;minSize&quot;:{&quot;size1&quot;:48.75015536944071},&quot;normalSize&quot;:{&quot;size1&quot;:65.78140536944072},&quot;subLayout&quot;:[{&quot;id&quot;:&quot;2022-12-15T20:05:48&quot;,&quot;margin&quot;:{&quot;bottom&quot;:2.5399999618530273,&quot;left&quot;:1.6929999589920044,&quot;right&quot;:0,&quot;top&quot;:2.5399999618530273},&quot;type&quot;:0},{&quot;id&quot;:&quot;2022-12-15T20:05:48&quot;,&quot;maxSize&quot;:{&quot;size1&quot;:46.6998914797066},&quot;minSize&quot;:{&quot;size1&quot;:26.699891479706597},&quot;normalSize&quot;:{&quot;size1&quot;:43.633224813039924},&quot;subLayout&quot;:[{&quot;id&quot;:&quot;2022-12-15T20:05:48&quot;,&quot;margin&quot;:{&quot;bottom&quot;:0,&quot;left&quot;:0.847000002861023,&quot;right&quot;:2.5399999618530273,&quot;top&quot;:2.5399999618530273},&quot;type&quot;:0},{&quot;id&quot;:&quot;2022-12-15T20:05:48&quot;,&quot;margin&quot;:{&quot;bottom&quot;:2.5399999618530273,&quot;left&quot;:0.847000002861023,&quot;right&quot;:2.5399999618530273,&quot;top&quot;:0.4230000674724579},&quot;type&quot;:0}]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71ea2c47edf80c4a5df18b"/>
  <p:tag name="KSO_WM_SLIDE_ID" val="diagram2021264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720*348"/>
  <p:tag name="KSO_WM_SLIDE_POSITION" val="120*95"/>
  <p:tag name="KSO_WM_TAG_VERSION" val="1.0"/>
  <p:tag name="KSO_WM_CHIP_FILLPROP" val="[[{&quot;text_align&quot;:&quot;lb&quot;,&quot;text_direction&quot;:&quot;horizontal&quot;,&quot;support_big_font&quot;:true,&quot;picture_toward&quot;:0,&quot;picture_dockside&quot;:[],&quot;fill_id&quot;:&quot;e57bfa1d5aa74e19b89ecbda2d730518&quot;,&quot;fill_align&quot;:&quot;lb&quot;,&quot;chip_types&quot;:[&quot;header&quot;]},{&quot;text_align&quot;:&quot;lt&quot;,&quot;text_direction&quot;:&quot;horizontal&quot;,&quot;support_big_font&quot;:true,&quot;picture_toward&quot;:0,&quot;picture_dockside&quot;:[],&quot;fill_id&quot;:&quot;7a0967d824244b51bc38bbc9e0ecbbb2&quot;,&quot;fill_align&quot;:&quot;lt&quot;,&quot;chip_types&quot;:[&quot;text&quot;,&quot;picture&quot;,&quot;chart&quot;,&quot;table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4327c07703e44616b342edeb10877556&quot;,&quot;fill_align&quot;:&quot;rm&quot;,&quot;chip_types&quot;:[&quot;diagram&quot;,&quot;pictext&quot;,&quot;picture&quot;,&quot;chart&quot;,&quot;table&quot;,&quot;video&quot;]}]]"/>
  <p:tag name="KSO_WM_SLIDE_LAYOUT" val="a_d"/>
  <p:tag name="KSO_WM_SLIDE_LAYOUT_CNT" val="1_2"/>
  <p:tag name="KSO_WM_CHIP_DECFILLPROP" val="[]"/>
  <p:tag name="KSO_WM_CHIP_GROUPID" val="5e71ea2c47edf80c4a5df18a"/>
  <p:tag name="KSO_WM_SLIDE_BK_DARK_LIGHT" val="2"/>
  <p:tag name="KSO_WM_SLIDE_BACKGROUND_TYPE" val="frame"/>
  <p:tag name="KSO_WM_SLIDE_SUPPORT_FEATURE_TYPE" val="0"/>
  <p:tag name="KSO_WM_TEMPLATE_ASSEMBLE_XID" val="639b0d9c0c9383becde77756"/>
  <p:tag name="KSO_WM_TEMPLATE_ASSEMBLE_GROUPID" val="639b0d9c0c9383becde77756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77_1*a*1"/>
  <p:tag name="KSO_WM_TEMPLATE_CATEGORY" val="custom"/>
  <p:tag name="KSO_WM_TEMPLATE_INDEX" val="20234977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77_1*i*1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77_1*i*2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77_1*i*3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77_1*i*4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77_1*i*5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77_1*i*6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77_1*i*7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732_1*a*1"/>
  <p:tag name="KSO_WM_TEMPLATE_CATEGORY" val="diagram"/>
  <p:tag name="KSO_WM_TEMPLATE_INDEX" val="2021173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99bf67e52f54858abef608b98f12b8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321c3d93df04154ab92d197ae82d92f"/>
  <p:tag name="KSO_WM_UNIT_TEXT_FILL_FORE_SCHEMECOLOR_INDEX_BRIGHTNESS" val="0"/>
  <p:tag name="KSO_WM_UNIT_TEXT_FILL_FORE_SCHEMECOLOR_INDEX" val="13"/>
  <p:tag name="KSO_WM_UNIT_TEXT_FILL_TYPE" val="1"/>
  <p:tag name="KSO_WM_TEMPLATE_ASSEMBLE_XID" val="60656f0d4054ed1e2fb80299"/>
  <p:tag name="KSO_WM_TEMPLATE_ASSEMBLE_GROUPID" val="60656f0d4054ed1e2fb80299"/>
</p:tagLst>
</file>

<file path=ppt/tags/tag60.xml><?xml version="1.0" encoding="utf-8"?>
<p:tagLst xmlns:p="http://schemas.openxmlformats.org/presentationml/2006/main">
  <p:tag name="KSO_WM_UNIT_VALUE" val="967*95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77_1*d*1"/>
  <p:tag name="KSO_WM_TEMPLATE_CATEGORY" val="custom"/>
  <p:tag name="KSO_WM_TEMPLATE_INDEX" val="20234977"/>
  <p:tag name="KSO_WM_UNIT_LAYERLEVEL" val="1"/>
  <p:tag name="KSO_WM_TAG_VERSION" val="3.0"/>
  <p:tag name="KSO_WM_BEAUTIFY_FLAG" val="#wm#"/>
  <p:tag name="KSO_WM_UNIT_PICTURE_SUBTYPE" val="b"/>
</p:tagLst>
</file>

<file path=ppt/tags/tag61.xml><?xml version="1.0" encoding="utf-8"?>
<p:tagLst xmlns:p="http://schemas.openxmlformats.org/presentationml/2006/main">
  <p:tag name="KSO_WM_UNIT_VALUE" val="824*95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4977_1*d*2"/>
  <p:tag name="KSO_WM_TEMPLATE_CATEGORY" val="custom"/>
  <p:tag name="KSO_WM_TEMPLATE_INDEX" val="20234977"/>
  <p:tag name="KSO_WM_UNIT_LAYERLEVEL" val="1"/>
  <p:tag name="KSO_WM_TAG_VERSION" val="3.0"/>
  <p:tag name="KSO_WM_BEAUTIFY_FLAG" val="#wm#"/>
  <p:tag name="KSO_WM_UNIT_PICTURE_SUBTYPE" val="b"/>
</p:tagLst>
</file>

<file path=ppt/tags/tag62.xml><?xml version="1.0" encoding="utf-8"?>
<p:tagLst xmlns:p="http://schemas.openxmlformats.org/presentationml/2006/main">
  <p:tag name="KSO_WM_UNIT_VALUE" val="971*95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custom20234977_1*d*3"/>
  <p:tag name="KSO_WM_TEMPLATE_CATEGORY" val="custom"/>
  <p:tag name="KSO_WM_TEMPLATE_INDEX" val="20234977"/>
  <p:tag name="KSO_WM_UNIT_LAYERLEVEL" val="1"/>
  <p:tag name="KSO_WM_TAG_VERSION" val="3.0"/>
  <p:tag name="KSO_WM_BEAUTIFY_FLAG" val="#wm#"/>
  <p:tag name="KSO_WM_UNIT_PICTURE_SUBTYPE" val="b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77_1*i*8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77_1*i*9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77_1*i*10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4977_1*i*11"/>
  <p:tag name="KSO_WM_TEMPLATE_CATEGORY" val="custom"/>
  <p:tag name="KSO_WM_TEMPLATE_INDEX" val="20234977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SLIDE_ID" val="custom20234977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977"/>
  <p:tag name="KSO_WM_SLIDE_TYPE" val="text"/>
  <p:tag name="KSO_WM_SLIDE_SUBTYPE" val="picTxt"/>
  <p:tag name="KSO_WM_SLIDE_SIZE" val="851*470"/>
  <p:tag name="KSO_WM_SLIDE_POSITION" val="54*28"/>
  <p:tag name="KSO_WM_SLIDE_LAYOUT" val="a_d_f"/>
  <p:tag name="KSO_WM_SLIDE_LAYOUT_CNT" val="1_3_1"/>
  <p:tag name="KSO_WM_SPECIAL_SOURCE" val="bdnull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16818_3*l_h_i*1_4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69.xml><?xml version="1.0" encoding="utf-8"?>
<p:tagLst xmlns:p="http://schemas.openxmlformats.org/presentationml/2006/main">
  <p:tag name="KSO_WM_UNIT_SUBTYPE" val="a"/>
  <p:tag name="KSO_WM_UNIT_PRESET_TEXT" val="单击此处输入你的正文，文字是您思想的提炼,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6818_3*l_h_f*1_4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.xml><?xml version="1.0" encoding="utf-8"?>
<p:tagLst xmlns:p="http://schemas.openxmlformats.org/presentationml/2006/main">
  <p:tag name="KSO_WM_UNIT_VALUE" val="1015*11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732_1*d*1"/>
  <p:tag name="KSO_WM_TEMPLATE_CATEGORY" val="diagram"/>
  <p:tag name="KSO_WM_TEMPLATE_INDEX" val="2021173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af3a54eda294851b368c499a06efd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614235a914412e9a25a91f55d7e92f"/>
  <p:tag name="KSO_WM_UNIT_SUPPORT_UNIT_TYPE" val="[&quot;d&quot;,&quot;α&quot;,&quot;β&quot;,&quot;θ&quot;]"/>
  <p:tag name="KSO_WM_TEMPLATE_ASSEMBLE_XID" val="60656f0d4054ed1e2fb80299"/>
  <p:tag name="KSO_WM_TEMPLATE_ASSEMBLE_GROUPID" val="60656f0d4054ed1e2fb80299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16818_3*l_h_a*1_4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9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6818_3*l_h_i*1_3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2.xml><?xml version="1.0" encoding="utf-8"?>
<p:tagLst xmlns:p="http://schemas.openxmlformats.org/presentationml/2006/main">
  <p:tag name="KSO_WM_UNIT_SUBTYPE" val="a"/>
  <p:tag name="KSO_WM_UNIT_PRESET_TEXT" val="单击此处输入你的正文，文字是您思想的提炼,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6818_3*l_h_f*1_3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6818_3*l_h_a*1_3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8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818_3*l_h_i*1_2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5.xml><?xml version="1.0" encoding="utf-8"?>
<p:tagLst xmlns:p="http://schemas.openxmlformats.org/presentationml/2006/main">
  <p:tag name="KSO_WM_UNIT_SUBTYPE" val="a"/>
  <p:tag name="KSO_WM_UNIT_PRESET_TEXT" val="单击此处输入你的正文，文字是您思想的提炼,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6818_3*l_h_f*1_2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6818_3*l_h_a*1_2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7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818_3*l_h_i*1_1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8.xml><?xml version="1.0" encoding="utf-8"?>
<p:tagLst xmlns:p="http://schemas.openxmlformats.org/presentationml/2006/main">
  <p:tag name="KSO_WM_UNIT_SUBTYPE" val="a"/>
  <p:tag name="KSO_WM_UNIT_PRESET_TEXT" val="单击此处输入你的正文，文字是您思想的提炼,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6818_3*l_h_f*1_1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6818_3*l_h_a*1_1_1"/>
  <p:tag name="KSO_WM_TEMPLATE_CATEGORY" val="diagram"/>
  <p:tag name="KSO_WM_TEMPLATE_INDEX" val="2021681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  <p:tag name="KSO_WM_DIAGRAM_VIRTUALLY_FRAME" val="{&quot;height&quot;:335,&quot;left&quot;:55.08251968503937,&quot;top&quot;:129.25,&quot;width&quot;:841.4348818897637}"/>
</p:tagLst>
</file>

<file path=ppt/tags/tag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732_1*f*1"/>
  <p:tag name="KSO_WM_TEMPLATE_CATEGORY" val="diagram"/>
  <p:tag name="KSO_WM_TEMPLATE_INDEX" val="2021173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60"/>
  <p:tag name="KSO_WM_UNIT_SHOW_EDIT_AREA_INDICATION" val="1"/>
  <p:tag name="KSO_WM_CHIP_GROUPID" val="5e6b05596848fb12bee65ac8"/>
  <p:tag name="KSO_WM_CHIP_XID" val="5e6b05596848fb12bee65aca"/>
  <p:tag name="KSO_WM_UNIT_DEC_AREA_ID" val="80a4bece20924de48cdd06ed40966f4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bf6d1eacb014aa998528876ed059669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f0d4054ed1e2fb80299"/>
  <p:tag name="KSO_WM_TEMPLATE_ASSEMBLE_GROUPID" val="60656f0d4054ed1e2fb80299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34977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1_5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2_5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d*1_1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UNIT_VALUE" val="717*975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0.349999994039535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SHAPE_GUID" val="2097168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f*1_1_1"/>
  <p:tag name="KSO_WM_TEMPLATE_CATEGORY" val="diagram"/>
  <p:tag name="KSO_WM_TEMPLATE_INDEX" val="20234830"/>
  <p:tag name="KSO_WM_UNIT_LAYERLEVEL" val="1_1_1"/>
  <p:tag name="KSO_WM_TAG_VERSION" val="3.0"/>
  <p:tag name="KSO_WM_UNIT_SUBTYPE" val="a"/>
  <p:tag name="KSO_WM_UNIT_NOCLEAR" val="0"/>
  <p:tag name="KSO_WM_UNIT_VALUE" val="84"/>
  <p:tag name="KSO_WM_UNIT_TYPE" val="l_h_f"/>
  <p:tag name="KSO_WM_UNIT_INDEX" val="1_1_1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6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单击此处添加文本具体内容，简明扼要地阐述您的观点。"/>
  <p:tag name="KSO_WM_UNIT_FILL_TYPE" val="3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f*1_2_1"/>
  <p:tag name="KSO_WM_TEMPLATE_CATEGORY" val="diagram"/>
  <p:tag name="KSO_WM_TEMPLATE_INDEX" val="20234830"/>
  <p:tag name="KSO_WM_UNIT_LAYERLEVEL" val="1_1_1"/>
  <p:tag name="KSO_WM_TAG_VERSION" val="3.0"/>
  <p:tag name="KSO_WM_UNIT_SUBTYPE" val="a"/>
  <p:tag name="KSO_WM_UNIT_NOCLEAR" val="0"/>
  <p:tag name="KSO_WM_UNIT_VALUE" val="84"/>
  <p:tag name="KSO_WM_UNIT_TYPE" val="l_h_f"/>
  <p:tag name="KSO_WM_UNIT_INDEX" val="1_2_1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6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单击此处添加文本具体内容，简明扼要地阐述您的观点。"/>
  <p:tag name="KSO_WM_UNIT_FILL_TYPE" val="3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f*1_3_1"/>
  <p:tag name="KSO_WM_TEMPLATE_CATEGORY" val="diagram"/>
  <p:tag name="KSO_WM_TEMPLATE_INDEX" val="20234830"/>
  <p:tag name="KSO_WM_UNIT_LAYERLEVEL" val="1_1_1"/>
  <p:tag name="KSO_WM_TAG_VERSION" val="3.0"/>
  <p:tag name="KSO_WM_UNIT_SUBTYPE" val="a"/>
  <p:tag name="KSO_WM_UNIT_NOCLEAR" val="0"/>
  <p:tag name="KSO_WM_UNIT_TYPE" val="l_h_f"/>
  <p:tag name="KSO_WM_UNIT_INDEX" val="1_3_1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6"/>
  <p:tag name="KSO_WM_BEAUTIFY_FLAG" val="#wm#"/>
  <p:tag name="KSO_WM_UNIT_VALUE" val="80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单击此处添加文本具体内容，简明扼要地阐述您的观点。"/>
  <p:tag name="KSO_WM_UNIT_FILL_TYPE" val="3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d*1_2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UNIT_VALUE" val="717*975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0.349999994039535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SHAPE_GUID" val="2097169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1_4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1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732"/>
  <p:tag name="KSO_WM_SLIDE_ID" val="diagram2021173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80"/>
  <p:tag name="KSO_WM_SLIDE_POSITION" val="0*0"/>
  <p:tag name="KSO_WM_TAG_VERSION" val="1.0"/>
  <p:tag name="KSO_WM_SLIDE_LAYOUT" val="a_d_f"/>
  <p:tag name="KSO_WM_SLIDE_LAYOUT_CNT" val="1_1_1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009630ff15d9a40eb5fdb"/>
  <p:tag name="KSO_WM_CHIP_FILLPROP" val="[[{&quot;text_align&quot;:&quot;lm&quot;,&quot;text_direction&quot;:&quot;horizontal&quot;,&quot;support_big_font&quot;:false,&quot;fill_id&quot;:&quot;f51f0f164d904849b920a03addaa3857&quot;,&quot;fill_align&quot;:&quot;lm&quot;,&quot;chip_types&quot;:[&quot;header&quot;]},{&quot;text_align&quot;:&quot;lm&quot;,&quot;text_direction&quot;:&quot;horizontal&quot;,&quot;support_big_font&quot;:false,&quot;fill_id&quot;:&quot;9d05ea9cb03d4989b245eeeae724e476&quot;,&quot;fill_align&quot;:&quot;cm&quot;,&quot;chip_types&quot;:[&quot;pictext&quot;,&quot;text&quot;,&quot;picture&quot;,&quot;chart&quot;,&quot;table&quot;,&quot;video&quot;]},{&quot;text_align&quot;:&quot;lm&quot;,&quot;text_direction&quot;:&quot;horizontal&quot;,&quot;support_big_font&quot;:false,&quot;fill_id&quot;:&quot;08e73564c05249df950098ca98d5f7fe&quot;,&quot;fill_align&quot;:&quot;cm&quot;,&quot;chip_types&quot;:[&quot;pictext&quot;,&quot;text&quot;,&quot;picture&quot;,&quot;chart&quot;,&quot;table&quot;]}]]"/>
  <p:tag name="KSO_WM_CHIP_DECFILLPROP" val="[]"/>
  <p:tag name="KSO_WM_SLIDE_LAYOUT_INFO" val="{&quot;id&quot;:&quot;2021-04-01T15:26:12&quot;,&quot;maxSize&quot;:{&quot;size1&quot;:12.1},&quot;minSize&quot;:{&quot;size1&quot;:12.1},&quot;normalSize&quot;:{&quot;size1&quot;:12.1},&quot;subLayout&quot;:[{&quot;backgroundInfo&quot;:[{&quot;bottom&quot;:-0.3698497,&quot;bottomAbs&quot;:false,&quot;left&quot;:0,&quot;leftAbs&quot;:false,&quot;right&quot;:0,&quot;rightAbs&quot;:false,&quot;top&quot;:0,&quot;topAbs&quot;:false,&quot;type&quot;:&quot;navigation&quot;}],&quot;id&quot;:&quot;2021-04-01T15:26:12&quot;,&quot;margin&quot;:{&quot;bottom&quot;:0.0260000042617321,&quot;left&quot;:1.2699999809265137,&quot;right&quot;:1.2699999809265137,&quot;top&quot;:0.5799999833106995},&quot;type&quot;:0},{&quot;direction&quot;:1,&quot;id&quot;:&quot;2021-04-01T15:26:12&quot;,&quot;maxSize&quot;:{&quot;size1&quot;:58.8},&quot;minSize&quot;:{&quot;size1&quot;:31.3},&quot;normalSize&quot;:{&quot;size1&quot;:45.1},&quot;subLayout&quot;:[{&quot;id&quot;:&quot;2021-04-01T15:26:12&quot;,&quot;margin&quot;:{&quot;bottom&quot;:2.9629998207092285,&quot;left&quot;:3.38700008392334,&quot;right&quot;:0.0260000042617321,&quot;top&quot;:3.627000331878662},&quot;type&quot;:0},{&quot;id&quot;:&quot;2021-04-01T15:26:13&quot;,&quot;margin&quot;:{&quot;bottom&quot;:2.9629998207092285,&quot;left&quot;:3.359999895095825,&quot;right&quot;:3.385999917984009,&quot;top&quot;:3.627000331878662},&quot;type&quot;:0}],&quot;type&quot;:0}],&quot;type&quot;:0}"/>
  <p:tag name="KSO_WM_SLIDE_BACKGROUND" val="[&quot;navigation&quot;]"/>
  <p:tag name="KSO_WM_SLIDE_RATIO" val="1.777778"/>
  <p:tag name="KSO_WM_SLIDE_CAN_ADD_NAVIGATION" val="1"/>
  <p:tag name="KSO_WM_CHIP_GROUPID" val="5f7009630ff15d9a40eb5fda"/>
  <p:tag name="KSO_WM_SLIDE_BK_DARK_LIGHT" val="2"/>
  <p:tag name="KSO_WM_SLIDE_BACKGROUND_TYPE" val="navigation"/>
  <p:tag name="KSO_WM_SLIDE_SUPPORT_FEATURE_TYPE" val="0"/>
  <p:tag name="KSO_WM_TEMPLATE_ASSEMBLE_XID" val="60656f0d4054ed1e2fb80299"/>
  <p:tag name="KSO_WM_TEMPLATE_ASSEMBLE_GROUPID" val="60656f0d4054ed1e2fb80299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1_2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1_3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2_3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2_4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2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2_2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3_5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3_4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3_1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30_2*l_h_i*1_3_2"/>
  <p:tag name="KSO_WM_TEMPLATE_CATEGORY" val="diagram"/>
  <p:tag name="KSO_WM_TEMPLATE_INDEX" val="2023483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5.3500061035156,&quot;left&quot;:51.37503937007874,&quot;top&quot;:135.9749969482422,&quot;width&quot;:85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版式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badi MT"/>
        <a:ea typeface="微软雅黑"/>
        <a:cs typeface="Arial"/>
      </a:majorFont>
      <a:minorFont>
        <a:latin typeface="Abadi MT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WPS 演示</Application>
  <PresentationFormat/>
  <Paragraphs>106</Paragraphs>
  <Slides>13</Slides>
  <Notes>32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汉仪超粗宋简</vt:lpstr>
      <vt:lpstr>清雅黑体</vt:lpstr>
      <vt:lpstr>Segoe UI</vt:lpstr>
      <vt:lpstr>Calibri</vt:lpstr>
      <vt:lpstr>华文细黑</vt:lpstr>
      <vt:lpstr>MiSans Normal</vt:lpstr>
      <vt:lpstr>汉仪旗黑-85S</vt:lpstr>
      <vt:lpstr>黑体</vt:lpstr>
      <vt:lpstr>汉仪文黑-55简</vt:lpstr>
      <vt:lpstr>Abadi MT</vt:lpstr>
      <vt:lpstr>Segoe Print</vt:lpstr>
      <vt:lpstr>Arial Unicode MS</vt:lpstr>
      <vt:lpstr>Wingdings</vt:lpstr>
      <vt:lpstr>江城圆体 400W</vt:lpstr>
      <vt:lpstr>版式</vt:lpstr>
      <vt:lpstr>PowerPoint 演示文稿</vt:lpstr>
      <vt:lpstr>PowerPoint 演示文稿</vt:lpstr>
      <vt:lpstr>PowerPoint 演示文稿</vt:lpstr>
      <vt:lpstr>一、服务理念及业务</vt:lpstr>
      <vt:lpstr>PowerPoint 演示文稿</vt:lpstr>
      <vt:lpstr>铁路餐服乘务员：</vt:lpstr>
      <vt:lpstr>PowerPoint 演示文稿</vt:lpstr>
      <vt:lpstr>PowerPoint 演示文稿</vt:lpstr>
      <vt:lpstr>五、薪资福利</vt:lpstr>
      <vt:lpstr>六、食宿情况及其他要求</vt:lpstr>
      <vt:lpstr>PowerPoint 演示文稿</vt:lpstr>
      <vt:lpstr>PowerPoint 演示文稿</vt:lpstr>
      <vt:lpstr>PowerPoint 演示文稿</vt:lpstr>
    </vt:vector>
  </TitlesOfParts>
  <Company>二一教育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21cnjy.com</dc:creator>
  <cp:keywords>21</cp:keywords>
  <cp:lastModifiedBy>舵手</cp:lastModifiedBy>
  <cp:revision>7</cp:revision>
  <cp:lastPrinted>2023-10-30T14:47:00Z</cp:lastPrinted>
  <dcterms:created xsi:type="dcterms:W3CDTF">2023-10-30T14:47:00Z</dcterms:created>
  <dcterms:modified xsi:type="dcterms:W3CDTF">2025-09-10T09:17:40Z</dcterms:modified>
  <cp:version>15388388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KSOTemplateUUID">
    <vt:lpwstr>v1.0_mb_C8jdhkA6p7v0rzDS89QSRw==</vt:lpwstr>
  </property>
  <property fmtid="{D5CDD505-2E9C-101B-9397-08002B2CF9AE}" pid="4" name="ICV">
    <vt:lpwstr>2AD4BC1AFD2A4463889130428E6E93D1_12</vt:lpwstr>
  </property>
</Properties>
</file>